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notesSlides/_rels/notesSlide11.xml.rels" ContentType="application/vnd.openxmlformats-package.relationships+xml"/>
  <Override PartName="/ppt/notesSlides/notesSlide1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slideMaster3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10.jpeg" ContentType="image/jpeg"/>
  <Override PartName="/ppt/media/image5.jpeg" ContentType="image/jpeg"/>
  <Override PartName="/ppt/media/image11.jpeg" ContentType="image/jpeg"/>
  <Override PartName="/ppt/media/image6.jpeg" ContentType="image/jpeg"/>
  <Override PartName="/ppt/media/image7.jpeg" ContentType="image/jpeg"/>
  <Override PartName="/ppt/media/image12.jpeg" ContentType="image/jpeg"/>
  <Override PartName="/ppt/media/image8.jpeg" ContentType="image/jpeg"/>
  <Override PartName="/ppt/media/image13.jpeg" ContentType="image/jpeg"/>
  <Override PartName="/ppt/media/image9.jpeg" ContentType="image/jpeg"/>
  <Override PartName="/ppt/_rels/presentation.xml.rels" ContentType="application/vnd.openxmlformats-package.relationships+xml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x="9144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4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pl-PL" sz="4400" spc="-1" strike="noStrike">
                <a:solidFill>
                  <a:srgbClr val="000000"/>
                </a:solidFill>
                <a:latin typeface="Arial"/>
              </a:rPr>
              <a:t>Kliknij, aby przesunąć slajd</a:t>
            </a:r>
            <a:endParaRPr b="0" lang="pl-P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</a:rPr>
              <a:t>Kliknij, aby edytować format notatek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pl-PL" sz="1400" spc="-1" strike="noStrike">
                <a:solidFill>
                  <a:srgbClr val="000000"/>
                </a:solidFill>
                <a:latin typeface="Times New Roman"/>
              </a:rPr>
              <a:t>&lt;główka&gt;</a:t>
            </a:r>
            <a:endParaRPr b="0" lang="pl-PL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 type="dt" idx="10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pl-PL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pl-PL" sz="1400" spc="-1" strike="noStrike">
                <a:solidFill>
                  <a:srgbClr val="000000"/>
                </a:solidFill>
                <a:latin typeface="Times New Roman"/>
              </a:rPr>
              <a:t>&lt;data/godzina&gt;</a:t>
            </a:r>
            <a:endParaRPr b="0" lang="pl-PL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7" name="PlaceHolder 5"/>
          <p:cNvSpPr>
            <a:spLocks noGrp="1"/>
          </p:cNvSpPr>
          <p:nvPr>
            <p:ph type="ftr" idx="11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pl-PL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pl-PL" sz="1400" spc="-1" strike="noStrike">
                <a:solidFill>
                  <a:srgbClr val="000000"/>
                </a:solidFill>
                <a:latin typeface="Times New Roman"/>
              </a:rPr>
              <a:t>&lt;stopka&gt;</a:t>
            </a:r>
            <a:endParaRPr b="0" lang="pl-PL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8" name="PlaceHolder 6"/>
          <p:cNvSpPr>
            <a:spLocks noGrp="1"/>
          </p:cNvSpPr>
          <p:nvPr>
            <p:ph type="sldNum" idx="12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pl-PL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33AB30AD-7102-4A02-9304-7C6CD207E5A9}" type="slidenum">
              <a:rPr b="0" lang="pl-PL" sz="1400" spc="-1" strike="noStrike">
                <a:solidFill>
                  <a:srgbClr val="000000"/>
                </a:solidFill>
                <a:latin typeface="Times New Roman"/>
              </a:rPr>
              <a:t>&lt;numer&gt;</a:t>
            </a:fld>
            <a:endParaRPr b="0" lang="pl-PL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69480" cy="3426480"/>
          </a:xfrm>
          <a:prstGeom prst="rect">
            <a:avLst/>
          </a:prstGeom>
          <a:ln w="0">
            <a:noFill/>
          </a:ln>
        </p:spPr>
      </p:sp>
      <p:sp>
        <p:nvSpPr>
          <p:cNvPr id="161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3880" cy="4112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216000" indent="0">
              <a:buNone/>
            </a:pPr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PlaceHolder 3"/>
          <p:cNvSpPr>
            <a:spLocks noGrp="1"/>
          </p:cNvSpPr>
          <p:nvPr>
            <p:ph type="sldNum" idx="13"/>
          </p:nvPr>
        </p:nvSpPr>
        <p:spPr>
          <a:xfrm>
            <a:off x="3884760" y="8685360"/>
            <a:ext cx="2969280" cy="45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pl-PL" sz="1200" spc="-1" strike="noStrike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889C0149-4339-4961-8512-28EBEE127EC0}" type="slidenum">
              <a:rPr b="0" lang="pl-PL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&lt;numer&gt;</a:t>
            </a:fld>
            <a:endParaRPr b="0" lang="pl-PL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F260755-E691-453B-9E18-9087291433D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C8BA55E-4A9D-40B4-B4A7-196CA7F53F3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DF8BF9C-8638-4F86-B4AD-0F64A6A5DD11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9407A94-25C9-4163-B93A-01F29F4F6350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FA4DE1FB-3EA0-4F0B-BFA3-7EA3A5610EA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C48B39AF-FCC2-4568-9FDD-1DB9495729B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4BB411E8-CF4F-43BE-A230-14875BBEB6C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007A4D2D-E13B-4609-B081-69848FB7A29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C9A6B287-AAD6-479F-A7F2-2FE91C7F1793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50546625-9543-4CD2-B629-152BEEB76BC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E39D544F-C740-42B5-A66B-191ED0F1AC6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E253FF0-1095-4EBA-84C3-5CC8A769EC9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249D8DE5-7609-42C2-B465-DEECE13E2D7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AC86D9E1-25BD-4524-BC06-210972C79AB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ABBE87A3-D078-477A-B223-EE8BF4940A6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A0BCCBFD-AFE0-48FC-98BE-391CCC56BA74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D6790C3C-1AB8-4CA9-9157-CFBC01E3ACAC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0D979635-48B9-4139-842C-4319A1C93B4B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A6BC6971-1DF9-4E1B-928B-8FF5326547F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214CA59B-908B-40A4-ABF1-5957E8358E1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789743BB-6A55-4098-8BAB-1BE4DBE2FD9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468A1659-2A61-44E3-B812-7D447B6B683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864F66B-B895-4775-87B4-070A312311E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A2B4A0FD-A8CB-45C3-888D-D09A4C0375C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B85A1703-9119-4996-85CE-95C8CA8F184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0263A4D3-84B0-44A3-8DCF-D8A87783270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A61523F3-BB1E-42A6-940A-D9E09545FF6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3C171404-0F17-4CF0-A3CA-CCFF92188FC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8287B1CE-0D57-4E41-BAD6-10F60DB8AA1D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2B79C8A5-09DE-452D-82E2-0D81939425BD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3166B92-515A-48F8-A7A9-A32B5D73B47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88DB710-9F3B-4ADE-946F-BA7F62ED7AE3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030CEDB-F5F9-49F4-ACDF-C7ACCEB7D138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EFDA006-4F88-421A-A58A-4DB1CAF9A52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B7C8B87-BA7B-44A3-BAE9-B91E46F9A81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BD0991F-3657-4F19-9050-100CCD9F89B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3">
            <a:lumMod val="40000"/>
            <a:lumOff val="60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 idx="1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pl-PL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l-PL" sz="1400" spc="-1" strike="noStrike">
                <a:solidFill>
                  <a:srgbClr val="000000"/>
                </a:solidFill>
                <a:latin typeface="Times New Roman"/>
              </a:rPr>
              <a:t>&lt;stopka&gt;</a:t>
            </a:r>
            <a:endParaRPr b="0" lang="pl-PL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2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pl-PL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E525DFDD-3957-41B1-8207-BC6BF6286892}" type="slidenum">
              <a:rPr b="0" lang="pl-PL" sz="1200" spc="-1" strike="noStrike">
                <a:solidFill>
                  <a:srgbClr val="8b8b8b"/>
                </a:solidFill>
                <a:latin typeface="Calibri"/>
              </a:rPr>
              <a:t>&lt;numer&gt;</a:t>
            </a:fld>
            <a:endParaRPr b="0" lang="pl-PL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pl-PL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pl-PL" sz="1400" spc="-1" strike="noStrike">
                <a:solidFill>
                  <a:srgbClr val="000000"/>
                </a:solidFill>
                <a:latin typeface="Times New Roman"/>
              </a:rPr>
              <a:t>&lt;data/godzina&gt;</a:t>
            </a:r>
            <a:endParaRPr b="0" lang="pl-PL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pl-PL" sz="4400" spc="-1" strike="noStrike">
                <a:solidFill>
                  <a:srgbClr val="000000"/>
                </a:solidFill>
                <a:latin typeface="Arial"/>
              </a:rPr>
              <a:t>Kliknij, aby edytować format tekstu tytułu</a:t>
            </a:r>
            <a:endParaRPr b="0" lang="pl-P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solidFill>
                  <a:srgbClr val="000000"/>
                </a:solidFill>
                <a:latin typeface="Arial"/>
              </a:rPr>
              <a:t>Kliknij, aby edytować format tekstu konspektu</a:t>
            </a: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2800" spc="-1" strike="noStrike">
                <a:solidFill>
                  <a:srgbClr val="000000"/>
                </a:solidFill>
                <a:latin typeface="Arial"/>
              </a:rPr>
              <a:t>Drugi poziom konspektu</a:t>
            </a:r>
            <a:endParaRPr b="0" lang="pl-PL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400" spc="-1" strike="noStrike">
                <a:solidFill>
                  <a:srgbClr val="000000"/>
                </a:solidFill>
                <a:latin typeface="Arial"/>
              </a:rPr>
              <a:t>Trzeci poziom konspektu</a:t>
            </a:r>
            <a:endParaRPr b="0" lang="pl-PL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</a:rPr>
              <a:t>Czwarty poziom konspektu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</a:rPr>
              <a:t>Piąty poziom konspektu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</a:rPr>
              <a:t>Szósty poziom konspektu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</a:rPr>
              <a:t>Siódmy poziom konspektu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3">
            <a:lumMod val="40000"/>
            <a:lumOff val="60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ftr" idx="4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pl-PL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l-PL" sz="1400" spc="-1" strike="noStrike">
                <a:solidFill>
                  <a:srgbClr val="000000"/>
                </a:solidFill>
                <a:latin typeface="Times New Roman"/>
              </a:rPr>
              <a:t>&lt;stopka&gt;</a:t>
            </a:r>
            <a:endParaRPr b="0" lang="pl-PL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ldNum" idx="5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pl-PL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6B638115-4C59-4964-BA7B-35CED5EEE50F}" type="slidenum">
              <a:rPr b="0" lang="pl-PL" sz="1200" spc="-1" strike="noStrike">
                <a:solidFill>
                  <a:srgbClr val="8b8b8b"/>
                </a:solidFill>
                <a:latin typeface="Calibri"/>
              </a:rPr>
              <a:t>&lt;numer&gt;</a:t>
            </a:fld>
            <a:endParaRPr b="0" lang="pl-PL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6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pl-PL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pl-PL" sz="1400" spc="-1" strike="noStrike">
                <a:solidFill>
                  <a:srgbClr val="000000"/>
                </a:solidFill>
                <a:latin typeface="Times New Roman"/>
              </a:rPr>
              <a:t>&lt;data/godzina&gt;</a:t>
            </a:r>
            <a:endParaRPr b="0" lang="pl-PL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pl-PL" sz="4400" spc="-1" strike="noStrike">
                <a:solidFill>
                  <a:srgbClr val="000000"/>
                </a:solidFill>
                <a:latin typeface="Arial"/>
              </a:rPr>
              <a:t>Kliknij, aby edytować format tekstu tytułu</a:t>
            </a:r>
            <a:endParaRPr b="0" lang="pl-P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solidFill>
                  <a:srgbClr val="000000"/>
                </a:solidFill>
                <a:latin typeface="Arial"/>
              </a:rPr>
              <a:t>Kliknij, aby edytować format tekstu konspektu</a:t>
            </a: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2800" spc="-1" strike="noStrike">
                <a:solidFill>
                  <a:srgbClr val="000000"/>
                </a:solidFill>
                <a:latin typeface="Arial"/>
              </a:rPr>
              <a:t>Drugi poziom konspektu</a:t>
            </a:r>
            <a:endParaRPr b="0" lang="pl-PL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400" spc="-1" strike="noStrike">
                <a:solidFill>
                  <a:srgbClr val="000000"/>
                </a:solidFill>
                <a:latin typeface="Arial"/>
              </a:rPr>
              <a:t>Trzeci poziom konspektu</a:t>
            </a:r>
            <a:endParaRPr b="0" lang="pl-PL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</a:rPr>
              <a:t>Czwarty poziom konspektu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</a:rPr>
              <a:t>Piąty poziom konspektu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</a:rPr>
              <a:t>Szósty poziom konspektu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</a:rPr>
              <a:t>Siódmy poziom konspektu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3">
            <a:lumMod val="40000"/>
            <a:lumOff val="60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ftr" idx="7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pl-PL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l-PL" sz="1400" spc="-1" strike="noStrike">
                <a:solidFill>
                  <a:srgbClr val="000000"/>
                </a:solidFill>
                <a:latin typeface="Times New Roman"/>
              </a:rPr>
              <a:t>&lt;stopka&gt;</a:t>
            </a:r>
            <a:endParaRPr b="0" lang="pl-PL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sldNum" idx="8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pl-PL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B5D8E6E9-95EA-4171-A040-50D33C14731A}" type="slidenum">
              <a:rPr b="0" lang="pl-PL" sz="1200" spc="-1" strike="noStrike">
                <a:solidFill>
                  <a:srgbClr val="8b8b8b"/>
                </a:solidFill>
                <a:latin typeface="Calibri"/>
              </a:rPr>
              <a:t>&lt;numer&gt;</a:t>
            </a:fld>
            <a:endParaRPr b="0" lang="pl-PL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dt" idx="9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pl-PL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pl-PL" sz="1400" spc="-1" strike="noStrike">
                <a:solidFill>
                  <a:srgbClr val="000000"/>
                </a:solidFill>
                <a:latin typeface="Times New Roman"/>
              </a:rPr>
              <a:t>&lt;data/godzina&gt;</a:t>
            </a:r>
            <a:endParaRPr b="0" lang="pl-PL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pl-PL" sz="4400" spc="-1" strike="noStrike">
                <a:solidFill>
                  <a:srgbClr val="000000"/>
                </a:solidFill>
                <a:latin typeface="Arial"/>
              </a:rPr>
              <a:t>Kliknij, aby edytować format tekstu tytułu</a:t>
            </a:r>
            <a:endParaRPr b="0" lang="pl-P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solidFill>
                  <a:srgbClr val="000000"/>
                </a:solidFill>
                <a:latin typeface="Arial"/>
              </a:rPr>
              <a:t>Kliknij, aby edytować format tekstu konspektu</a:t>
            </a: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2800" spc="-1" strike="noStrike">
                <a:solidFill>
                  <a:srgbClr val="000000"/>
                </a:solidFill>
                <a:latin typeface="Arial"/>
              </a:rPr>
              <a:t>Drugi poziom konspektu</a:t>
            </a:r>
            <a:endParaRPr b="0" lang="pl-PL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400" spc="-1" strike="noStrike">
                <a:solidFill>
                  <a:srgbClr val="000000"/>
                </a:solidFill>
                <a:latin typeface="Arial"/>
              </a:rPr>
              <a:t>Trzeci poziom konspektu</a:t>
            </a:r>
            <a:endParaRPr b="0" lang="pl-PL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</a:rPr>
              <a:t>Czwarty poziom konspektu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</a:rPr>
              <a:t>Piąty poziom konspektu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</a:rPr>
              <a:t>Szósty poziom konspektu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</a:rPr>
              <a:t>Siódmy poziom konspektu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25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25.xml"/><Relationship Id="rId3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25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25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slideLayout" Target="../slideLayouts/slideLayout25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12.jpeg"/><Relationship Id="rId2" Type="http://schemas.openxmlformats.org/officeDocument/2006/relationships/slideLayout" Target="../slideLayouts/slideLayout2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13.jpeg"/><Relationship Id="rId2" Type="http://schemas.openxmlformats.org/officeDocument/2006/relationships/slideLayout" Target="../slideLayouts/slideLayout2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2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2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2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ole tekstowe 3"/>
          <p:cNvSpPr/>
          <p:nvPr/>
        </p:nvSpPr>
        <p:spPr>
          <a:xfrm>
            <a:off x="285840" y="5500800"/>
            <a:ext cx="4355280" cy="39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pl-PL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dr hab. Piotr Krzyżanowski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Rectangle 1"/>
          <p:cNvSpPr/>
          <p:nvPr/>
        </p:nvSpPr>
        <p:spPr>
          <a:xfrm>
            <a:off x="0" y="1863360"/>
            <a:ext cx="9141480" cy="10641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90000" rIns="90000" tIns="45000" bIns="45000" anchor="ctr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pl-PL" sz="3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1 Września 1939 roku Niemcy zaatakowali Polskę </a:t>
            </a: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pl-PL" sz="3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- 85 rocznica wybuchu II wojny światowej  </a:t>
            </a:r>
            <a:endParaRPr b="0" lang="pl-PL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Obraz 1" descr="Kliknij, aby powiekszyc"/>
          <p:cNvPicPr/>
          <p:nvPr/>
        </p:nvPicPr>
        <p:blipFill>
          <a:blip r:embed="rId1"/>
          <a:stretch/>
        </p:blipFill>
        <p:spPr>
          <a:xfrm>
            <a:off x="500040" y="285840"/>
            <a:ext cx="7069680" cy="5283720"/>
          </a:xfrm>
          <a:prstGeom prst="rect">
            <a:avLst/>
          </a:prstGeom>
          <a:ln w="9525">
            <a:noFill/>
          </a:ln>
        </p:spPr>
      </p:pic>
      <p:sp>
        <p:nvSpPr>
          <p:cNvPr id="147" name="Rectangle 1"/>
          <p:cNvSpPr/>
          <p:nvPr/>
        </p:nvSpPr>
        <p:spPr>
          <a:xfrm>
            <a:off x="500040" y="5861520"/>
            <a:ext cx="7141320" cy="51552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90000" rIns="90000" tIns="45000" bIns="45000" anchor="ctr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pl-PL" sz="1400" spc="-1" strike="noStrike">
                <a:solidFill>
                  <a:srgbClr val="555555"/>
                </a:solidFill>
                <a:latin typeface="Times New Roman"/>
                <a:ea typeface="Times New Roman"/>
              </a:rPr>
              <a:t>Piechota niemiecka w marszu na Warszawę </a:t>
            </a: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pl-PL" sz="1400" spc="-1" strike="noStrike">
                <a:solidFill>
                  <a:srgbClr val="555555"/>
                </a:solidFill>
                <a:latin typeface="Times New Roman"/>
                <a:ea typeface="Times New Roman"/>
              </a:rPr>
              <a:t>Data wydarzenia: 27 IX 1939. </a:t>
            </a: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Obraz 2" descr="Kliknij, aby powiekszyc"/>
          <p:cNvPicPr/>
          <p:nvPr/>
        </p:nvPicPr>
        <p:blipFill>
          <a:blip r:embed="rId1"/>
          <a:stretch/>
        </p:blipFill>
        <p:spPr>
          <a:xfrm>
            <a:off x="500040" y="214200"/>
            <a:ext cx="7069680" cy="5498280"/>
          </a:xfrm>
          <a:prstGeom prst="rect">
            <a:avLst/>
          </a:prstGeom>
          <a:ln w="9525">
            <a:noFill/>
          </a:ln>
        </p:spPr>
      </p:pic>
      <p:sp>
        <p:nvSpPr>
          <p:cNvPr id="149" name="Rectangle 1"/>
          <p:cNvSpPr/>
          <p:nvPr/>
        </p:nvSpPr>
        <p:spPr>
          <a:xfrm>
            <a:off x="500040" y="5932800"/>
            <a:ext cx="4569480" cy="51552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90000" rIns="90000" tIns="45000" bIns="45000" anchor="ctr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pl-PL" sz="1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Żołnierze niemieccy podczas walk o Warszawę - </a:t>
            </a: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pl-PL" sz="1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Źródło: Narodowe Archiwum Cyfrowe</a:t>
            </a: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Obraz 3" descr="Kliknij, aby powiekszyc"/>
          <p:cNvPicPr/>
          <p:nvPr/>
        </p:nvPicPr>
        <p:blipFill>
          <a:blip r:embed="rId1"/>
          <a:stretch/>
        </p:blipFill>
        <p:spPr>
          <a:xfrm>
            <a:off x="500040" y="428760"/>
            <a:ext cx="7712640" cy="4855320"/>
          </a:xfrm>
          <a:prstGeom prst="rect">
            <a:avLst/>
          </a:prstGeom>
          <a:ln w="9525">
            <a:noFill/>
          </a:ln>
        </p:spPr>
      </p:pic>
      <p:sp>
        <p:nvSpPr>
          <p:cNvPr id="151" name="Rectangle 1"/>
          <p:cNvSpPr/>
          <p:nvPr/>
        </p:nvSpPr>
        <p:spPr>
          <a:xfrm>
            <a:off x="428760" y="5718600"/>
            <a:ext cx="7784280" cy="51552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90000" rIns="90000" tIns="45000" bIns="45000" anchor="ctr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pl-PL" sz="1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Mieszkańcy Warszawy wśród ruin.</a:t>
            </a: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pl-PL" sz="1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Źródło: Narodowe Archiwum Cyfrowe</a:t>
            </a: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Obraz 3" descr="Kliknij, aby powiekszyc"/>
          <p:cNvPicPr/>
          <p:nvPr/>
        </p:nvPicPr>
        <p:blipFill>
          <a:blip r:embed="rId1"/>
          <a:stretch/>
        </p:blipFill>
        <p:spPr>
          <a:xfrm>
            <a:off x="357120" y="357120"/>
            <a:ext cx="4426560" cy="5998320"/>
          </a:xfrm>
          <a:prstGeom prst="rect">
            <a:avLst/>
          </a:prstGeom>
          <a:ln w="9525">
            <a:noFill/>
          </a:ln>
        </p:spPr>
      </p:pic>
      <p:sp>
        <p:nvSpPr>
          <p:cNvPr id="153" name="Rectangle 1"/>
          <p:cNvSpPr/>
          <p:nvPr/>
        </p:nvSpPr>
        <p:spPr>
          <a:xfrm>
            <a:off x="5000760" y="5648400"/>
            <a:ext cx="3783600" cy="72864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90000" rIns="90000" tIns="45000" bIns="45000" anchor="ctr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pl-PL" sz="1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Ruiny domów. Widok z lotu ptaka.</a:t>
            </a: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pl-PL" sz="1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Źródło: Narodowe Archiwum Cyfrowe</a:t>
            </a: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Obraz 3" descr="Kliknij, aby powiekszyc"/>
          <p:cNvPicPr/>
          <p:nvPr/>
        </p:nvPicPr>
        <p:blipFill>
          <a:blip r:embed="rId1"/>
          <a:stretch/>
        </p:blipFill>
        <p:spPr>
          <a:xfrm>
            <a:off x="428760" y="357120"/>
            <a:ext cx="7784280" cy="5212440"/>
          </a:xfrm>
          <a:prstGeom prst="rect">
            <a:avLst/>
          </a:prstGeom>
          <a:ln w="9525">
            <a:noFill/>
          </a:ln>
        </p:spPr>
      </p:pic>
      <p:sp>
        <p:nvSpPr>
          <p:cNvPr id="155" name="pole tekstowe 6"/>
          <p:cNvSpPr/>
          <p:nvPr/>
        </p:nvSpPr>
        <p:spPr>
          <a:xfrm>
            <a:off x="571320" y="5857920"/>
            <a:ext cx="7570080" cy="515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pl-PL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Ruiny domów. </a:t>
            </a: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pl-PL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Źródło: Narodowe Archiwum Cyfrowe</a:t>
            </a: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" name="Obraz 2" descr="Kliknij, aby powiekszyc"/>
          <p:cNvPicPr/>
          <p:nvPr/>
        </p:nvPicPr>
        <p:blipFill>
          <a:blip r:embed="rId1"/>
          <a:stretch/>
        </p:blipFill>
        <p:spPr>
          <a:xfrm>
            <a:off x="714240" y="428760"/>
            <a:ext cx="5855400" cy="5069520"/>
          </a:xfrm>
          <a:prstGeom prst="rect">
            <a:avLst/>
          </a:prstGeom>
          <a:ln w="9525">
            <a:noFill/>
          </a:ln>
        </p:spPr>
      </p:pic>
      <p:sp>
        <p:nvSpPr>
          <p:cNvPr id="157" name="Rectangle 1"/>
          <p:cNvSpPr/>
          <p:nvPr/>
        </p:nvSpPr>
        <p:spPr>
          <a:xfrm>
            <a:off x="428760" y="5789880"/>
            <a:ext cx="7784280" cy="51552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90000" rIns="90000" tIns="45000" bIns="45000" anchor="ctr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pl-PL" sz="1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Zniszczony Zamek Królewski, widoczna także Kolumna Zygmunta na Placu Zamkowym</a:t>
            </a: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pl-PL" sz="1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Źródło: Narodowe Archiwum Cyfrowe </a:t>
            </a: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Obraz 1" descr="Kliknij, aby powiekszyc"/>
          <p:cNvPicPr/>
          <p:nvPr/>
        </p:nvPicPr>
        <p:blipFill>
          <a:blip r:embed="rId1"/>
          <a:stretch/>
        </p:blipFill>
        <p:spPr>
          <a:xfrm>
            <a:off x="571320" y="428760"/>
            <a:ext cx="4426560" cy="5998320"/>
          </a:xfrm>
          <a:prstGeom prst="rect">
            <a:avLst/>
          </a:prstGeom>
          <a:ln w="9525">
            <a:noFill/>
          </a:ln>
        </p:spPr>
      </p:pic>
      <p:sp>
        <p:nvSpPr>
          <p:cNvPr id="159" name="Rectangle 1"/>
          <p:cNvSpPr/>
          <p:nvPr/>
        </p:nvSpPr>
        <p:spPr>
          <a:xfrm>
            <a:off x="5357880" y="6146280"/>
            <a:ext cx="3283560" cy="30240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90000" rIns="90000" tIns="45000" bIns="45000" anchor="ctr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pl-PL" sz="1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Płonąca Warszawa , wrzesień 1939. </a:t>
            </a: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Rectangle 1"/>
          <p:cNvSpPr/>
          <p:nvPr/>
        </p:nvSpPr>
        <p:spPr>
          <a:xfrm>
            <a:off x="0" y="735120"/>
            <a:ext cx="9141480" cy="411264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90000" rIns="90000" tIns="45000" bIns="45000" anchor="ctr">
            <a:sp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pl-PL" sz="2400" spc="-1" strike="noStrike">
                <a:solidFill>
                  <a:srgbClr val="555555"/>
                </a:solidFill>
                <a:latin typeface="Times New Roman"/>
                <a:ea typeface="Times New Roman"/>
              </a:rPr>
              <a:t>W bieżącym roku mija 85 rocznica wybuchu II wojny światowej. Agresja hitlerowskich Niemiec na Polskę 1 września 1939 r. rozpoczęła konflikt zbrojny trwający pięć lat i zakończony ostatecznie  upadkiem III Rzeszy. </a:t>
            </a:r>
            <a:endParaRPr b="0" lang="pl-PL" sz="24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endParaRPr b="0" lang="pl-PL" sz="24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pl-PL" sz="2400" spc="-1" strike="noStrike">
                <a:solidFill>
                  <a:srgbClr val="555555"/>
                </a:solidFill>
                <a:latin typeface="Times New Roman"/>
                <a:ea typeface="Times New Roman"/>
              </a:rPr>
              <a:t>Do symbolu urosło zbombardowanie przez niemieckie lotnictwo 1 września 1939 r. Wielunia – faktycznego miejsca rozpoczęcia II wojny światowej. O godzinie 4.40 został zbombardowany Szpital Wszystkich Świętych w Wieluniu.  W nalocie zginęli pacjenci i personel szpitala. Zaś o godzinie 4.45 padły pierwsze strzały z pancernika Schleswig-Holstein na Westerplatte. </a:t>
            </a:r>
            <a:endParaRPr b="0" lang="pl-PL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Rectangle 1"/>
          <p:cNvSpPr/>
          <p:nvPr/>
        </p:nvSpPr>
        <p:spPr>
          <a:xfrm>
            <a:off x="0" y="1081800"/>
            <a:ext cx="9141480" cy="191808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90000" rIns="90000" tIns="45000" bIns="45000" anchor="ctr">
            <a:sp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pl-PL" sz="2400" spc="-1" strike="noStrike">
                <a:solidFill>
                  <a:srgbClr val="555555"/>
                </a:solidFill>
                <a:latin typeface="Times New Roman"/>
                <a:ea typeface="Times New Roman"/>
              </a:rPr>
              <a:t>Niemiecką agresję we wrześniu 1939 r.  na Polskę  przedstawiają zdjęcia zamieszczone w prezentacji. </a:t>
            </a:r>
            <a:endParaRPr b="0" lang="pl-PL" sz="24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pl-PL" sz="2400" spc="-1" strike="noStrike">
                <a:solidFill>
                  <a:srgbClr val="555555"/>
                </a:solidFill>
                <a:latin typeface="Times New Roman"/>
                <a:ea typeface="Times New Roman"/>
              </a:rPr>
              <a:t>Zdjęcia (oprócz pierwszego) pochodzą z zasobów Narodowego Archiwów Cyfrowego w Warszawie. Natomiast pierwsze zdjęcie pochodzi z Muzeum Ziemi Wieluńskiej w Wieluniu. </a:t>
            </a:r>
            <a:endParaRPr b="0" lang="pl-PL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Obraz 3" descr="Ilustracja"/>
          <p:cNvPicPr/>
          <p:nvPr/>
        </p:nvPicPr>
        <p:blipFill>
          <a:blip r:embed="rId1"/>
          <a:stretch/>
        </p:blipFill>
        <p:spPr>
          <a:xfrm>
            <a:off x="357120" y="214200"/>
            <a:ext cx="8427240" cy="5569560"/>
          </a:xfrm>
          <a:prstGeom prst="rect">
            <a:avLst/>
          </a:prstGeom>
          <a:ln w="9525">
            <a:noFill/>
          </a:ln>
        </p:spPr>
      </p:pic>
      <p:sp>
        <p:nvSpPr>
          <p:cNvPr id="134" name="Rectangle 1"/>
          <p:cNvSpPr/>
          <p:nvPr/>
        </p:nvSpPr>
        <p:spPr>
          <a:xfrm>
            <a:off x="357120" y="5932800"/>
            <a:ext cx="8498520" cy="51552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90000" rIns="90000" tIns="45000" bIns="45000" anchor="ctr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pl-PL" sz="1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Wieluń 1 IX  1939 r. – miejsce rozpoczęcia II wojny światowej. Zniszczenia po niemieckim bombardowaniu. </a:t>
            </a: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pl-PL" sz="1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Źródło: Muzeum Ziemi Wieluńskiej w Wieluniu/Wikimedia Commmons/dp. </a:t>
            </a: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"/>
          <p:cNvSpPr/>
          <p:nvPr/>
        </p:nvSpPr>
        <p:spPr>
          <a:xfrm>
            <a:off x="395640" y="357120"/>
            <a:ext cx="8206560" cy="70524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90000" rIns="90000" tIns="45000" bIns="45000" anchor="ctr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36" name="Obraz 3" descr="Kliknij, aby powiekszyc"/>
          <p:cNvPicPr/>
          <p:nvPr/>
        </p:nvPicPr>
        <p:blipFill>
          <a:blip r:embed="rId1"/>
          <a:stretch/>
        </p:blipFill>
        <p:spPr>
          <a:xfrm>
            <a:off x="285840" y="214200"/>
            <a:ext cx="8570160" cy="5855400"/>
          </a:xfrm>
          <a:prstGeom prst="rect">
            <a:avLst/>
          </a:prstGeom>
          <a:ln w="9525">
            <a:noFill/>
          </a:ln>
        </p:spPr>
      </p:pic>
      <p:sp>
        <p:nvSpPr>
          <p:cNvPr id="137" name="Rectangle 1"/>
          <p:cNvSpPr/>
          <p:nvPr/>
        </p:nvSpPr>
        <p:spPr>
          <a:xfrm>
            <a:off x="357120" y="6147360"/>
            <a:ext cx="8784360" cy="51552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90000" rIns="90000" tIns="45000" bIns="45000" anchor="ctr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pl-PL" sz="1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Łamanie szlabanu granicznego 1 IX 1939 </a:t>
            </a: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pl-PL" sz="1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Źródło: Narodowe Archiwum Cyfrowe </a:t>
            </a: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Obraz 3" descr="Kliknij, aby powiekszyc"/>
          <p:cNvPicPr/>
          <p:nvPr/>
        </p:nvPicPr>
        <p:blipFill>
          <a:blip r:embed="rId1"/>
          <a:stretch/>
        </p:blipFill>
        <p:spPr>
          <a:xfrm>
            <a:off x="214200" y="285840"/>
            <a:ext cx="8284320" cy="5498280"/>
          </a:xfrm>
          <a:prstGeom prst="rect">
            <a:avLst/>
          </a:prstGeom>
          <a:ln w="9525">
            <a:noFill/>
          </a:ln>
        </p:spPr>
      </p:pic>
      <p:sp>
        <p:nvSpPr>
          <p:cNvPr id="139" name="Rectangle 1"/>
          <p:cNvSpPr/>
          <p:nvPr/>
        </p:nvSpPr>
        <p:spPr>
          <a:xfrm>
            <a:off x="428760" y="6004440"/>
            <a:ext cx="6927120" cy="51552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90000" rIns="90000" tIns="45000" bIns="45000" anchor="ctr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pl-PL" sz="1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Niemieccy żołnierze prowadzą wziętych do niewoli obrońców Poczty Gdańskiej.</a:t>
            </a: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i="1" lang="pl-PL" sz="1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Źródło:   Narodowe Archiwum Cyfrowe</a:t>
            </a: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Obraz 3" descr="Kliknij, aby powiekszyc"/>
          <p:cNvPicPr/>
          <p:nvPr/>
        </p:nvPicPr>
        <p:blipFill>
          <a:blip r:embed="rId1"/>
          <a:stretch/>
        </p:blipFill>
        <p:spPr>
          <a:xfrm>
            <a:off x="214200" y="285840"/>
            <a:ext cx="8355600" cy="5498280"/>
          </a:xfrm>
          <a:prstGeom prst="rect">
            <a:avLst/>
          </a:prstGeom>
          <a:ln w="9525">
            <a:noFill/>
          </a:ln>
        </p:spPr>
      </p:pic>
      <p:sp>
        <p:nvSpPr>
          <p:cNvPr id="141" name="Prostokąt 4"/>
          <p:cNvSpPr/>
          <p:nvPr/>
        </p:nvSpPr>
        <p:spPr>
          <a:xfrm>
            <a:off x="285840" y="5929200"/>
            <a:ext cx="8498520" cy="515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pl-PL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Niemieccy żołnierze przeszukują Westerplatte po kapitulacji.</a:t>
            </a: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pl-PL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Źródło: Narodowe Archiwum Cyfrowe</a:t>
            </a: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Obraz 2" descr="Kliknij, aby powiekszyc"/>
          <p:cNvPicPr/>
          <p:nvPr/>
        </p:nvPicPr>
        <p:blipFill>
          <a:blip r:embed="rId1"/>
          <a:stretch/>
        </p:blipFill>
        <p:spPr>
          <a:xfrm>
            <a:off x="428760" y="357120"/>
            <a:ext cx="7855560" cy="5355360"/>
          </a:xfrm>
          <a:prstGeom prst="rect">
            <a:avLst/>
          </a:prstGeom>
          <a:ln w="9525">
            <a:noFill/>
          </a:ln>
        </p:spPr>
      </p:pic>
      <p:sp>
        <p:nvSpPr>
          <p:cNvPr id="143" name="Prostokąt 3"/>
          <p:cNvSpPr/>
          <p:nvPr/>
        </p:nvSpPr>
        <p:spPr>
          <a:xfrm>
            <a:off x="428760" y="5857920"/>
            <a:ext cx="8212680" cy="515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pl-PL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Bombardowany most na Bzurze. Fotografia lotnicza.</a:t>
            </a: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pl-PL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Źródło: Narodowe Archiwum Cyfrowe </a:t>
            </a: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Obraz 2" descr="Kliknij, aby powiekszyc"/>
          <p:cNvPicPr/>
          <p:nvPr/>
        </p:nvPicPr>
        <p:blipFill>
          <a:blip r:embed="rId1"/>
          <a:stretch/>
        </p:blipFill>
        <p:spPr>
          <a:xfrm>
            <a:off x="357120" y="571320"/>
            <a:ext cx="8570160" cy="4498200"/>
          </a:xfrm>
          <a:prstGeom prst="rect">
            <a:avLst/>
          </a:prstGeom>
          <a:ln w="9525">
            <a:noFill/>
          </a:ln>
        </p:spPr>
      </p:pic>
      <p:sp>
        <p:nvSpPr>
          <p:cNvPr id="145" name="Prostokąt 3"/>
          <p:cNvSpPr/>
          <p:nvPr/>
        </p:nvSpPr>
        <p:spPr>
          <a:xfrm>
            <a:off x="428760" y="5429160"/>
            <a:ext cx="8284320" cy="515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pl-PL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Zniszczony most w pobliżu Bydgoszczy.</a:t>
            </a: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pl-PL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Źródło: Narodowe Archiwum Cyfrowe</a:t>
            </a: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Motyw pakietu Office">
  <a:themeElements>
    <a:clrScheme name="Pakiet 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</TotalTime>
  <Application>LibreOffice/7.5.0.3$Windows_X86_64 LibreOffice_project/c21113d003cd3efa8c53188764377a8272d9d6de</Application>
  <AppVersion>15.0000</AppVersion>
  <Words>313</Words>
  <Paragraphs>34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2013-11-19T19:00:55Z</dcterms:created>
  <dc:creator>Piotrek</dc:creator>
  <dc:description/>
  <dc:language>pl-PL</dc:language>
  <cp:lastModifiedBy/>
  <dcterms:modified xsi:type="dcterms:W3CDTF">2024-08-29T11:48:01Z</dcterms:modified>
  <cp:revision>83</cp:revision>
  <dc:subject/>
  <dc:title>Slajd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Pokaz na ekranie (4:3)</vt:lpwstr>
  </property>
  <property fmtid="{D5CDD505-2E9C-101B-9397-08002B2CF9AE}" pid="4" name="Slides">
    <vt:i4>16</vt:i4>
  </property>
</Properties>
</file>