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258" r:id="rId2"/>
    <p:sldId id="259" r:id="rId3"/>
    <p:sldId id="260" r:id="rId4"/>
    <p:sldId id="267" r:id="rId5"/>
    <p:sldId id="262" r:id="rId6"/>
    <p:sldId id="263" r:id="rId7"/>
    <p:sldId id="264" r:id="rId8"/>
    <p:sldId id="265" r:id="rId9"/>
    <p:sldId id="261" r:id="rId10"/>
    <p:sldId id="266" r:id="rId1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190B07-4A2A-4688-8135-3B8AB9F83279}" type="datetimeFigureOut">
              <a:rPr lang="pl-PL" smtClean="0"/>
              <a:t>31.05.2021</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4B3B76-9CEC-47D2-AB5F-7E2BF1FF8618}" type="slidenum">
              <a:rPr lang="pl-PL" smtClean="0"/>
              <a:t>‹#›</a:t>
            </a:fld>
            <a:endParaRPr lang="pl-PL"/>
          </a:p>
        </p:txBody>
      </p:sp>
    </p:spTree>
    <p:extLst>
      <p:ext uri="{BB962C8B-B14F-4D97-AF65-F5344CB8AC3E}">
        <p14:creationId xmlns:p14="http://schemas.microsoft.com/office/powerpoint/2010/main" val="1833965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74B3B76-9CEC-47D2-AB5F-7E2BF1FF8618}" type="slidenum">
              <a:rPr lang="pl-PL" smtClean="0"/>
              <a:t>10</a:t>
            </a:fld>
            <a:endParaRPr lang="pl-PL"/>
          </a:p>
        </p:txBody>
      </p:sp>
    </p:spTree>
    <p:extLst>
      <p:ext uri="{BB962C8B-B14F-4D97-AF65-F5344CB8AC3E}">
        <p14:creationId xmlns:p14="http://schemas.microsoft.com/office/powerpoint/2010/main" val="3887454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5B56AA6-B81C-416C-A278-71D379394B19}" type="datetimeFigureOut">
              <a:rPr lang="pl-PL" smtClean="0"/>
              <a:t>31.05.2021</a:t>
            </a:fld>
            <a:endParaRPr lang="pl-PL"/>
          </a:p>
        </p:txBody>
      </p:sp>
      <p:sp>
        <p:nvSpPr>
          <p:cNvPr id="5" name="Footer Placeholder 4"/>
          <p:cNvSpPr>
            <a:spLocks noGrp="1"/>
          </p:cNvSpPr>
          <p:nvPr>
            <p:ph type="ftr" sz="quarter" idx="11"/>
          </p:nvPr>
        </p:nvSpPr>
        <p:spPr/>
        <p:txBody>
          <a:bodyPr/>
          <a:lstStyle/>
          <a:p>
            <a:endParaRPr lang="pl-PL"/>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C07C7167-0E6B-40A2-B4F6-D849B8BFA8C5}" type="slidenum">
              <a:rPr lang="pl-PL" smtClean="0"/>
              <a:t>‹#›</a:t>
            </a:fld>
            <a:endParaRPr lang="pl-PL"/>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pl-PL" smtClean="0"/>
              <a:t>Kliknij, aby edytować styl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05B56AA6-B81C-416C-A278-71D379394B19}" type="datetimeFigureOut">
              <a:rPr lang="pl-PL" smtClean="0"/>
              <a:t>31.05.2021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07C7167-0E6B-40A2-B4F6-D849B8BFA8C5}"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05B56AA6-B81C-416C-A278-71D379394B19}" type="datetimeFigureOut">
              <a:rPr lang="pl-PL" smtClean="0"/>
              <a:t>31.05.2021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07C7167-0E6B-40A2-B4F6-D849B8BFA8C5}"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05B56AA6-B81C-416C-A278-71D379394B19}" type="datetimeFigureOut">
              <a:rPr lang="pl-PL" smtClean="0"/>
              <a:t>31.05.2021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07C7167-0E6B-40A2-B4F6-D849B8BFA8C5}"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5B56AA6-B81C-416C-A278-71D379394B19}" type="datetimeFigureOut">
              <a:rPr lang="pl-PL" smtClean="0"/>
              <a:t>31.05.2021</a:t>
            </a:fld>
            <a:endParaRPr lang="pl-PL"/>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07C7167-0E6B-40A2-B4F6-D849B8BFA8C5}" type="slidenum">
              <a:rPr lang="pl-PL" smtClean="0"/>
              <a:t>‹#›</a:t>
            </a:fld>
            <a:endParaRPr lang="pl-PL"/>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pl-PL" smtClean="0"/>
              <a:t>Kliknij, aby edytować styl</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pl-PL" smtClean="0"/>
              <a:t>Kliknij, aby edytować styl</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05B56AA6-B81C-416C-A278-71D379394B19}" type="datetimeFigureOut">
              <a:rPr lang="pl-PL" smtClean="0"/>
              <a:t>31.05.2021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07C7167-0E6B-40A2-B4F6-D849B8BFA8C5}"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pl-PL" smtClean="0"/>
              <a:t>Kliknij, aby edytować styl</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05B56AA6-B81C-416C-A278-71D379394B19}" type="datetimeFigureOut">
              <a:rPr lang="pl-PL" smtClean="0"/>
              <a:t>31.05.2021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C07C7167-0E6B-40A2-B4F6-D849B8BFA8C5}"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Date Placeholder 2"/>
          <p:cNvSpPr>
            <a:spLocks noGrp="1"/>
          </p:cNvSpPr>
          <p:nvPr>
            <p:ph type="dt" sz="half" idx="10"/>
          </p:nvPr>
        </p:nvSpPr>
        <p:spPr/>
        <p:txBody>
          <a:bodyPr/>
          <a:lstStyle/>
          <a:p>
            <a:fld id="{05B56AA6-B81C-416C-A278-71D379394B19}" type="datetimeFigureOut">
              <a:rPr lang="pl-PL" smtClean="0"/>
              <a:t>31.05.2021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C07C7167-0E6B-40A2-B4F6-D849B8BFA8C5}"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05B56AA6-B81C-416C-A278-71D379394B19}" type="datetimeFigureOut">
              <a:rPr lang="pl-PL" smtClean="0"/>
              <a:t>31.05.2021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C07C7167-0E6B-40A2-B4F6-D849B8BFA8C5}"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05B56AA6-B81C-416C-A278-71D379394B19}" type="datetimeFigureOut">
              <a:rPr lang="pl-PL" smtClean="0"/>
              <a:t>31.05.2021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07C7167-0E6B-40A2-B4F6-D849B8BFA8C5}" type="slidenum">
              <a:rPr lang="pl-PL" smtClean="0"/>
              <a:t>‹#›</a:t>
            </a:fld>
            <a:endParaRPr lang="pl-PL"/>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pl-PL" smtClean="0"/>
              <a:t>Kliknij, aby edytować styl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5" name="Date Placeholder 4"/>
          <p:cNvSpPr>
            <a:spLocks noGrp="1"/>
          </p:cNvSpPr>
          <p:nvPr>
            <p:ph type="dt" sz="half" idx="10"/>
          </p:nvPr>
        </p:nvSpPr>
        <p:spPr/>
        <p:txBody>
          <a:bodyPr/>
          <a:lstStyle/>
          <a:p>
            <a:fld id="{05B56AA6-B81C-416C-A278-71D379394B19}" type="datetimeFigureOut">
              <a:rPr lang="pl-PL" smtClean="0"/>
              <a:t>31.05.2021</a:t>
            </a:fld>
            <a:endParaRPr lang="pl-PL"/>
          </a:p>
        </p:txBody>
      </p:sp>
      <p:sp>
        <p:nvSpPr>
          <p:cNvPr id="7" name="Slide Number Placeholder 6"/>
          <p:cNvSpPr>
            <a:spLocks noGrp="1"/>
          </p:cNvSpPr>
          <p:nvPr>
            <p:ph type="sldNum" sz="quarter" idx="12"/>
          </p:nvPr>
        </p:nvSpPr>
        <p:spPr/>
        <p:txBody>
          <a:bodyPr/>
          <a:lstStyle/>
          <a:p>
            <a:fld id="{C07C7167-0E6B-40A2-B4F6-D849B8BFA8C5}" type="slidenum">
              <a:rPr lang="pl-PL" smtClean="0"/>
              <a:t>‹#›</a:t>
            </a:fld>
            <a:endParaRPr lang="pl-PL"/>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pl-PL"/>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pl-PL" smtClean="0"/>
              <a:t>Kliknij, aby edytować styl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05B56AA6-B81C-416C-A278-71D379394B19}" type="datetimeFigureOut">
              <a:rPr lang="pl-PL" smtClean="0"/>
              <a:t>31.05.2021</a:t>
            </a:fld>
            <a:endParaRPr lang="pl-P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pl-P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C07C7167-0E6B-40A2-B4F6-D849B8BFA8C5}" type="slidenum">
              <a:rPr lang="pl-PL" smtClean="0"/>
              <a:t>‹#›</a:t>
            </a:fld>
            <a:endParaRPr lang="pl-PL"/>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pl-PL" smtClean="0"/>
              <a:t>Kliknij, aby edytować styl</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043608" y="980728"/>
            <a:ext cx="7128792" cy="2554545"/>
          </a:xfrm>
          <a:prstGeom prst="rect">
            <a:avLst/>
          </a:prstGeom>
          <a:noFill/>
        </p:spPr>
        <p:txBody>
          <a:bodyPr wrap="square" rtlCol="0">
            <a:spAutoFit/>
          </a:bodyPr>
          <a:lstStyle/>
          <a:p>
            <a:pPr algn="ctr"/>
            <a:r>
              <a:rPr lang="pl-PL" sz="4000" b="1" dirty="0" smtClean="0">
                <a:latin typeface="Times New Roman" panose="02020603050405020304" pitchFamily="18" charset="0"/>
                <a:cs typeface="Times New Roman" panose="02020603050405020304" pitchFamily="18" charset="0"/>
              </a:rPr>
              <a:t>Igrzyska olimpijskie a prawa człowieka </a:t>
            </a:r>
          </a:p>
          <a:p>
            <a:pPr algn="ctr"/>
            <a:endParaRPr lang="pl-PL" sz="4000" dirty="0">
              <a:latin typeface="Times New Roman" panose="02020603050405020304" pitchFamily="18" charset="0"/>
              <a:cs typeface="Times New Roman" panose="02020603050405020304" pitchFamily="18" charset="0"/>
            </a:endParaRPr>
          </a:p>
          <a:p>
            <a:pPr algn="ctr"/>
            <a:r>
              <a:rPr lang="pl-PL" sz="4000" dirty="0" smtClean="0">
                <a:latin typeface="Times New Roman" panose="02020603050405020304" pitchFamily="18" charset="0"/>
                <a:cs typeface="Times New Roman" panose="02020603050405020304" pitchFamily="18" charset="0"/>
              </a:rPr>
              <a:t> </a:t>
            </a:r>
            <a:endParaRPr lang="pl-PL" sz="40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783502"/>
            <a:ext cx="4000500"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ole tekstowe 2"/>
          <p:cNvSpPr txBox="1"/>
          <p:nvPr/>
        </p:nvSpPr>
        <p:spPr>
          <a:xfrm>
            <a:off x="5940152" y="5733256"/>
            <a:ext cx="2952328" cy="923330"/>
          </a:xfrm>
          <a:prstGeom prst="rect">
            <a:avLst/>
          </a:prstGeom>
          <a:noFill/>
        </p:spPr>
        <p:txBody>
          <a:bodyPr wrap="square" rtlCol="0">
            <a:spAutoFit/>
          </a:bodyPr>
          <a:lstStyle/>
          <a:p>
            <a:r>
              <a:rPr lang="pl-PL" dirty="0" smtClean="0"/>
              <a:t>Katarzyna Florczak</a:t>
            </a:r>
            <a:br>
              <a:rPr lang="pl-PL" dirty="0" smtClean="0"/>
            </a:br>
            <a:r>
              <a:rPr lang="pl-PL" dirty="0" smtClean="0"/>
              <a:t>Bezpieczeństwo Narodowe rok III, 26+</a:t>
            </a:r>
            <a:endParaRPr lang="pl-PL" dirty="0"/>
          </a:p>
        </p:txBody>
      </p:sp>
    </p:spTree>
    <p:extLst>
      <p:ext uri="{BB962C8B-B14F-4D97-AF65-F5344CB8AC3E}">
        <p14:creationId xmlns:p14="http://schemas.microsoft.com/office/powerpoint/2010/main" val="10177723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187624" y="692696"/>
            <a:ext cx="6624736" cy="2893100"/>
          </a:xfrm>
          <a:prstGeom prst="rect">
            <a:avLst/>
          </a:prstGeom>
          <a:noFill/>
        </p:spPr>
        <p:txBody>
          <a:bodyPr wrap="square" rtlCol="0">
            <a:spAutoFit/>
          </a:bodyPr>
          <a:lstStyle/>
          <a:p>
            <a:pPr algn="ctr"/>
            <a:r>
              <a:rPr lang="pl-PL" sz="2800" b="1" dirty="0" smtClean="0">
                <a:latin typeface="Times New Roman" panose="02020603050405020304" pitchFamily="18" charset="0"/>
                <a:cs typeface="Times New Roman" panose="02020603050405020304" pitchFamily="18" charset="0"/>
              </a:rPr>
              <a:t>Bibliografia</a:t>
            </a:r>
          </a:p>
          <a:p>
            <a:pPr algn="ctr"/>
            <a:endParaRPr lang="pl-PL" sz="2800" dirty="0" smtClean="0">
              <a:latin typeface="Times New Roman" panose="02020603050405020304" pitchFamily="18" charset="0"/>
              <a:cs typeface="Times New Roman" panose="02020603050405020304" pitchFamily="18" charset="0"/>
            </a:endParaRPr>
          </a:p>
          <a:p>
            <a:pPr algn="just"/>
            <a:r>
              <a:rPr lang="pl-PL" dirty="0" smtClean="0">
                <a:latin typeface="Times New Roman" panose="02020603050405020304" pitchFamily="18" charset="0"/>
                <a:cs typeface="Times New Roman" panose="02020603050405020304" pitchFamily="18" charset="0"/>
              </a:rPr>
              <a:t>1.https://www.gov.pl/web/rodzina/prawa-czlowieka,[dostęp: 31.05.2021].</a:t>
            </a:r>
          </a:p>
          <a:p>
            <a:pPr algn="just"/>
            <a:r>
              <a:rPr lang="pl-PL" dirty="0" smtClean="0">
                <a:latin typeface="Times New Roman" panose="02020603050405020304" pitchFamily="18" charset="0"/>
                <a:cs typeface="Times New Roman" panose="02020603050405020304" pitchFamily="18" charset="0"/>
              </a:rPr>
              <a:t>2.https://www.dw.com/pl/raport-hrw-katastrofa-dla-praw-cz%C5%82owieka-w-chinach/a-52010570,[dostęp: 31.05.2021].</a:t>
            </a:r>
          </a:p>
          <a:p>
            <a:pPr algn="just"/>
            <a:r>
              <a:rPr lang="pl-PL" dirty="0" smtClean="0">
                <a:latin typeface="Times New Roman" panose="02020603050405020304" pitchFamily="18" charset="0"/>
                <a:cs typeface="Times New Roman" panose="02020603050405020304" pitchFamily="18" charset="0"/>
              </a:rPr>
              <a:t>3.https://www.gazetaprawna.pl/wiadomosci/swiat/artykuly/8165396,ugrupowania-praw-czlowieka-oskarzaja-chiny-o-lamanie-praw-mniejszosci-i-zadaja-bojkotu-igrzysk.html, [dostęp: 31.05.2021].</a:t>
            </a:r>
          </a:p>
        </p:txBody>
      </p:sp>
    </p:spTree>
    <p:extLst>
      <p:ext uri="{BB962C8B-B14F-4D97-AF65-F5344CB8AC3E}">
        <p14:creationId xmlns:p14="http://schemas.microsoft.com/office/powerpoint/2010/main" val="2883927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899592" y="620688"/>
            <a:ext cx="7560840" cy="4247317"/>
          </a:xfrm>
          <a:prstGeom prst="rect">
            <a:avLst/>
          </a:prstGeom>
          <a:noFill/>
        </p:spPr>
        <p:txBody>
          <a:bodyPr wrap="square" rtlCol="0">
            <a:spAutoFit/>
          </a:bodyPr>
          <a:lstStyle/>
          <a:p>
            <a:pPr algn="just"/>
            <a:r>
              <a:rPr lang="pl-PL" dirty="0" smtClean="0">
                <a:latin typeface="Times New Roman" panose="02020603050405020304" pitchFamily="18" charset="0"/>
                <a:cs typeface="Times New Roman" panose="02020603050405020304" pitchFamily="18" charset="0"/>
              </a:rPr>
              <a:t>Prawa człowieka wynikają z przyrodzonej człowiekowi godności, przysługują każdemu bez względu na między innymi: rasę, płeć, język, wyznanie, przekonania polityczne, pochodzenie narodowe i społeczne, majątek. Nie można się ich zrzec. Władza ich nie nadaje ani nie może ich odebrać.</a:t>
            </a:r>
          </a:p>
          <a:p>
            <a:pPr algn="just"/>
            <a:endParaRPr lang="pl-PL" dirty="0">
              <a:latin typeface="Times New Roman" panose="02020603050405020304" pitchFamily="18" charset="0"/>
              <a:cs typeface="Times New Roman" panose="02020603050405020304" pitchFamily="18" charset="0"/>
            </a:endParaRPr>
          </a:p>
          <a:p>
            <a:pPr algn="just"/>
            <a:endParaRPr lang="pl-PL" dirty="0" smtClean="0">
              <a:latin typeface="Times New Roman" panose="02020603050405020304" pitchFamily="18" charset="0"/>
              <a:cs typeface="Times New Roman" panose="02020603050405020304" pitchFamily="18" charset="0"/>
            </a:endParaRPr>
          </a:p>
          <a:p>
            <a:pPr algn="just"/>
            <a:r>
              <a:rPr lang="pl-PL" dirty="0" smtClean="0">
                <a:latin typeface="Times New Roman" panose="02020603050405020304" pitchFamily="18" charset="0"/>
                <a:cs typeface="Times New Roman" panose="02020603050405020304" pitchFamily="18" charset="0"/>
              </a:rPr>
              <a:t>Prawa człowieka opisują pozycję osoby w społeczeństwie i wobec władzy – określają jej uprawnienia w stosunku do innych osób i władzy.</a:t>
            </a:r>
          </a:p>
          <a:p>
            <a:pPr algn="just"/>
            <a:endParaRPr lang="pl-PL" dirty="0">
              <a:latin typeface="Times New Roman" panose="02020603050405020304" pitchFamily="18" charset="0"/>
              <a:cs typeface="Times New Roman" panose="02020603050405020304" pitchFamily="18" charset="0"/>
            </a:endParaRPr>
          </a:p>
          <a:p>
            <a:pPr algn="just"/>
            <a:endParaRPr lang="pl-PL" dirty="0" smtClean="0">
              <a:latin typeface="Times New Roman" panose="02020603050405020304" pitchFamily="18" charset="0"/>
              <a:cs typeface="Times New Roman" panose="02020603050405020304" pitchFamily="18" charset="0"/>
            </a:endParaRPr>
          </a:p>
          <a:p>
            <a:pPr algn="just"/>
            <a:r>
              <a:rPr lang="pl-PL" dirty="0" smtClean="0">
                <a:latin typeface="Times New Roman" panose="02020603050405020304" pitchFamily="18" charset="0"/>
                <a:cs typeface="Times New Roman" panose="02020603050405020304" pitchFamily="18" charset="0"/>
              </a:rPr>
              <a:t>Koncepcja praw opiera się na następujących założeniach: każdy posiada sferę wolności, której nie może naruszyć żadna władza, każdy może domagać się od państwa ochrony swoich praw.</a:t>
            </a:r>
          </a:p>
          <a:p>
            <a:endParaRPr lang="pl-PL" dirty="0" smtClean="0"/>
          </a:p>
          <a:p>
            <a:endParaRPr lang="pl-P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4780007"/>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7192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836712"/>
            <a:ext cx="7632848" cy="3785652"/>
          </a:xfrm>
          <a:prstGeom prst="rect">
            <a:avLst/>
          </a:prstGeom>
          <a:noFill/>
        </p:spPr>
        <p:txBody>
          <a:bodyPr wrap="square" rtlCol="0">
            <a:spAutoFit/>
          </a:bodyPr>
          <a:lstStyle/>
          <a:p>
            <a:pPr algn="ctr"/>
            <a:r>
              <a:rPr lang="pl-PL" sz="2400" b="1" dirty="0" smtClean="0">
                <a:latin typeface="Times New Roman" panose="02020603050405020304" pitchFamily="18" charset="0"/>
                <a:cs typeface="Times New Roman" panose="02020603050405020304" pitchFamily="18" charset="0"/>
              </a:rPr>
              <a:t>Wydarzenia sportowe a prawa człowieka </a:t>
            </a:r>
          </a:p>
          <a:p>
            <a:pPr algn="just"/>
            <a:endParaRPr lang="pl-PL" sz="2400" dirty="0" smtClean="0">
              <a:latin typeface="Times New Roman" panose="02020603050405020304" pitchFamily="18" charset="0"/>
              <a:cs typeface="Times New Roman" panose="02020603050405020304" pitchFamily="18" charset="0"/>
            </a:endParaRPr>
          </a:p>
          <a:p>
            <a:pPr algn="just"/>
            <a:endParaRPr lang="pl-PL" sz="2400" dirty="0">
              <a:latin typeface="Times New Roman" panose="02020603050405020304" pitchFamily="18" charset="0"/>
              <a:cs typeface="Times New Roman" panose="02020603050405020304" pitchFamily="18" charset="0"/>
            </a:endParaRPr>
          </a:p>
          <a:p>
            <a:pPr algn="just"/>
            <a:r>
              <a:rPr lang="pl-PL" sz="2400" dirty="0" smtClean="0">
                <a:latin typeface="Times New Roman" panose="02020603050405020304" pitchFamily="18" charset="0"/>
                <a:cs typeface="Times New Roman" panose="02020603050405020304" pitchFamily="18" charset="0"/>
              </a:rPr>
              <a:t>„Celem Olimpizmu jest umieszczenie sportu wszędzie tam, gdzie może on służyć harmonijnemu rozwojowi człowieka, z nastawieniem na dążenie do stworzenia pokojowego społeczeństwa, które troszczy się o zachowanie godności człowieka”. </a:t>
            </a:r>
          </a:p>
          <a:p>
            <a:pPr algn="just"/>
            <a:endParaRPr lang="pl-PL" sz="2400" dirty="0">
              <a:latin typeface="Times New Roman" panose="02020603050405020304" pitchFamily="18" charset="0"/>
              <a:cs typeface="Times New Roman" panose="02020603050405020304" pitchFamily="18" charset="0"/>
            </a:endParaRPr>
          </a:p>
          <a:p>
            <a:pPr algn="ctr"/>
            <a:endParaRPr lang="pl-PL" sz="2400" dirty="0" smtClean="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3021" y="4219575"/>
            <a:ext cx="320992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3864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83568" y="476672"/>
            <a:ext cx="7704856" cy="5078313"/>
          </a:xfrm>
          <a:prstGeom prst="rect">
            <a:avLst/>
          </a:prstGeom>
          <a:noFill/>
        </p:spPr>
        <p:txBody>
          <a:bodyPr wrap="square" rtlCol="0">
            <a:spAutoFit/>
          </a:bodyPr>
          <a:lstStyle/>
          <a:p>
            <a:pPr lvl="0" algn="just"/>
            <a:r>
              <a:rPr lang="pl-PL" dirty="0">
                <a:solidFill>
                  <a:prstClr val="black"/>
                </a:solidFill>
                <a:latin typeface="Times New Roman" panose="02020603050405020304" pitchFamily="18" charset="0"/>
                <a:cs typeface="Times New Roman" panose="02020603050405020304" pitchFamily="18" charset="0"/>
              </a:rPr>
              <a:t>Wielkie wydarzenia sportowe i sport w ogóle są czymś więcej niż tylko przedmiotem zainteresowania miłośników sportu. Sport i wielkie wydarzenia sportowe mogą w znaczny sposób przyczynić się do ochrony i propagowania praw człowieka. Zapewnienie pełnego poszanowania praw człowieka oraz zachęcanie do odpowiedzialnych postaw i przejrzystości to wspólny obowiązek federacji sportowych, miast i państw będących gospodarzami tych wydarzeń oraz biznesowych patronów takich imprez.</a:t>
            </a:r>
          </a:p>
          <a:p>
            <a:pPr lvl="0" algn="just"/>
            <a:endParaRPr lang="pl-PL" dirty="0">
              <a:solidFill>
                <a:prstClr val="black"/>
              </a:solidFill>
              <a:latin typeface="Times New Roman" panose="02020603050405020304" pitchFamily="18" charset="0"/>
              <a:cs typeface="Times New Roman" panose="02020603050405020304" pitchFamily="18" charset="0"/>
            </a:endParaRPr>
          </a:p>
          <a:p>
            <a:pPr lvl="0" algn="just"/>
            <a:r>
              <a:rPr lang="pl-PL" dirty="0">
                <a:solidFill>
                  <a:prstClr val="black"/>
                </a:solidFill>
                <a:latin typeface="Times New Roman" panose="02020603050405020304" pitchFamily="18" charset="0"/>
                <a:cs typeface="Times New Roman" panose="02020603050405020304" pitchFamily="18" charset="0"/>
              </a:rPr>
              <a:t>Wielkie wydarzenia sportowe oferują rządom państw-gospodarzy sposobność podjęcia istotnych działań na rzecz propagowania rozwoju i praw człowieka. Na lokalnych i międzynarodowych środkach przekazu spoczywa szczególna odpowiedzialność i mają one do odegrania szczególnie ważną rolę, </a:t>
            </a:r>
            <a:br>
              <a:rPr lang="pl-PL" dirty="0">
                <a:solidFill>
                  <a:prstClr val="black"/>
                </a:solidFill>
                <a:latin typeface="Times New Roman" panose="02020603050405020304" pitchFamily="18" charset="0"/>
                <a:cs typeface="Times New Roman" panose="02020603050405020304" pitchFamily="18" charset="0"/>
              </a:rPr>
            </a:br>
            <a:r>
              <a:rPr lang="pl-PL" dirty="0">
                <a:solidFill>
                  <a:prstClr val="black"/>
                </a:solidFill>
                <a:latin typeface="Times New Roman" panose="02020603050405020304" pitchFamily="18" charset="0"/>
                <a:cs typeface="Times New Roman" panose="02020603050405020304" pitchFamily="18" charset="0"/>
              </a:rPr>
              <a:t>a dziennikarze, w tym z 28 państw członkowskich UE, powinni mieć otwarty </a:t>
            </a:r>
            <a:br>
              <a:rPr lang="pl-PL" dirty="0">
                <a:solidFill>
                  <a:prstClr val="black"/>
                </a:solidFill>
                <a:latin typeface="Times New Roman" panose="02020603050405020304" pitchFamily="18" charset="0"/>
                <a:cs typeface="Times New Roman" panose="02020603050405020304" pitchFamily="18" charset="0"/>
              </a:rPr>
            </a:br>
            <a:r>
              <a:rPr lang="pl-PL" dirty="0">
                <a:solidFill>
                  <a:prstClr val="black"/>
                </a:solidFill>
                <a:latin typeface="Times New Roman" panose="02020603050405020304" pitchFamily="18" charset="0"/>
                <a:cs typeface="Times New Roman" panose="02020603050405020304" pitchFamily="18" charset="0"/>
              </a:rPr>
              <a:t>i nieograniczony wstęp na terytorium państw-gospodarzy.</a:t>
            </a:r>
          </a:p>
          <a:p>
            <a:pPr lvl="0" algn="just"/>
            <a:endParaRPr lang="pl-PL" dirty="0">
              <a:solidFill>
                <a:prstClr val="black"/>
              </a:solidFill>
              <a:latin typeface="Times New Roman" panose="02020603050405020304" pitchFamily="18" charset="0"/>
              <a:cs typeface="Times New Roman" panose="02020603050405020304" pitchFamily="18" charset="0"/>
            </a:endParaRPr>
          </a:p>
          <a:p>
            <a:pPr lvl="0" algn="just"/>
            <a:r>
              <a:rPr lang="pl-PL" dirty="0">
                <a:solidFill>
                  <a:prstClr val="black"/>
                </a:solidFill>
                <a:latin typeface="Times New Roman" panose="02020603050405020304" pitchFamily="18" charset="0"/>
                <a:cs typeface="Times New Roman" panose="02020603050405020304" pitchFamily="18" charset="0"/>
              </a:rPr>
              <a:t>Imprezy sportowe mogą być wykorzystywane przez rządy państw-gospodarzy, </a:t>
            </a:r>
            <a:br>
              <a:rPr lang="pl-PL" dirty="0">
                <a:solidFill>
                  <a:prstClr val="black"/>
                </a:solidFill>
                <a:latin typeface="Times New Roman" panose="02020603050405020304" pitchFamily="18" charset="0"/>
                <a:cs typeface="Times New Roman" panose="02020603050405020304" pitchFamily="18" charset="0"/>
              </a:rPr>
            </a:br>
            <a:r>
              <a:rPr lang="pl-PL" dirty="0">
                <a:solidFill>
                  <a:prstClr val="black"/>
                </a:solidFill>
                <a:latin typeface="Times New Roman" panose="02020603050405020304" pitchFamily="18" charset="0"/>
                <a:cs typeface="Times New Roman" panose="02020603050405020304" pitchFamily="18" charset="0"/>
              </a:rPr>
              <a:t>w tym przez reżimy autorytarne do wzmocnienia ich światowej pozycji </a:t>
            </a:r>
            <a:br>
              <a:rPr lang="pl-PL" dirty="0">
                <a:solidFill>
                  <a:prstClr val="black"/>
                </a:solidFill>
                <a:latin typeface="Times New Roman" panose="02020603050405020304" pitchFamily="18" charset="0"/>
                <a:cs typeface="Times New Roman" panose="02020603050405020304" pitchFamily="18" charset="0"/>
              </a:rPr>
            </a:br>
            <a:r>
              <a:rPr lang="pl-PL" dirty="0">
                <a:solidFill>
                  <a:prstClr val="black"/>
                </a:solidFill>
                <a:latin typeface="Times New Roman" panose="02020603050405020304" pitchFamily="18" charset="0"/>
                <a:cs typeface="Times New Roman" panose="02020603050405020304" pitchFamily="18" charset="0"/>
              </a:rPr>
              <a:t>i podniesienia osobistego prestiżu ich przywódców.</a:t>
            </a:r>
            <a:endParaRPr lang="pl-PL"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3583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83568" y="908720"/>
            <a:ext cx="7992888" cy="4339650"/>
          </a:xfrm>
          <a:prstGeom prst="rect">
            <a:avLst/>
          </a:prstGeom>
          <a:noFill/>
        </p:spPr>
        <p:txBody>
          <a:bodyPr wrap="square" rtlCol="0">
            <a:spAutoFit/>
          </a:bodyPr>
          <a:lstStyle/>
          <a:p>
            <a:pPr algn="ctr"/>
            <a:r>
              <a:rPr lang="pl-PL" sz="2400" b="1" dirty="0" smtClean="0">
                <a:latin typeface="Times New Roman" panose="02020603050405020304" pitchFamily="18" charset="0"/>
                <a:cs typeface="Times New Roman" panose="02020603050405020304" pitchFamily="18" charset="0"/>
              </a:rPr>
              <a:t>Los Ujgurów</a:t>
            </a:r>
          </a:p>
          <a:p>
            <a:endParaRPr lang="pl-PL" dirty="0"/>
          </a:p>
          <a:p>
            <a:pPr algn="just"/>
            <a:r>
              <a:rPr lang="pl-PL" dirty="0" smtClean="0">
                <a:latin typeface="Times New Roman" panose="02020603050405020304" pitchFamily="18" charset="0"/>
                <a:cs typeface="Times New Roman" panose="02020603050405020304" pitchFamily="18" charset="0"/>
              </a:rPr>
              <a:t>Obawy obrońców praw człowieka budzi przede wszystkim sytuacja w północno-zachodniej części kraju. W tak zwanych „obozach reedukacyjnych” więzi się </a:t>
            </a:r>
            <a:br>
              <a:rPr lang="pl-PL" dirty="0" smtClean="0">
                <a:latin typeface="Times New Roman" panose="02020603050405020304" pitchFamily="18" charset="0"/>
                <a:cs typeface="Times New Roman" panose="02020603050405020304" pitchFamily="18" charset="0"/>
              </a:rPr>
            </a:br>
            <a:r>
              <a:rPr lang="pl-PL" dirty="0" smtClean="0">
                <a:latin typeface="Times New Roman" panose="02020603050405020304" pitchFamily="18" charset="0"/>
                <a:cs typeface="Times New Roman" panose="02020603050405020304" pitchFamily="18" charset="0"/>
              </a:rPr>
              <a:t>i maltretuje przedstawicieli muzułmańskiej mniejszości – Ujgurów. W ramach największej od dekad fali aresztowań zatrzymano i osadzono w obozach ponad milion muzułmanów, którzy poddawani są przymusowej indoktrynacji. Pekin ma przy tym wykorzystywać nowe technologie jako „centralny instrument represji”. Chiny stworzyły najbardziej przenikliwy system inwigilacji jaki kiedykolwiek istniał na świecie.</a:t>
            </a:r>
          </a:p>
          <a:p>
            <a:pPr algn="just"/>
            <a:r>
              <a:rPr lang="pl-PL" dirty="0" smtClean="0">
                <a:latin typeface="Times New Roman" panose="02020603050405020304" pitchFamily="18" charset="0"/>
                <a:cs typeface="Times New Roman" panose="02020603050405020304" pitchFamily="18" charset="0"/>
              </a:rPr>
              <a:t>Zmobilizowano około miliona urzędników i członków partii, którzy regularnie odwiedzają muzułmańskie rodziny, donosząc władzom o ich religijnych zwyczajach, na przykład, jak często się modlą. Poza tym Chiny wykorzystują prawo weta </a:t>
            </a:r>
            <a:br>
              <a:rPr lang="pl-PL" dirty="0" smtClean="0">
                <a:latin typeface="Times New Roman" panose="02020603050405020304" pitchFamily="18" charset="0"/>
                <a:cs typeface="Times New Roman" panose="02020603050405020304" pitchFamily="18" charset="0"/>
              </a:rPr>
            </a:br>
            <a:r>
              <a:rPr lang="pl-PL" dirty="0" smtClean="0">
                <a:latin typeface="Times New Roman" panose="02020603050405020304" pitchFamily="18" charset="0"/>
                <a:cs typeface="Times New Roman" panose="02020603050405020304" pitchFamily="18" charset="0"/>
              </a:rPr>
              <a:t>w Radzie Bezpieczeństwa ONZ, aby blokować międzynarodowe działania na rzecz prześladowanych.</a:t>
            </a:r>
            <a:endParaRPr lang="pl-P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9811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83568" y="908720"/>
            <a:ext cx="8064896" cy="2308324"/>
          </a:xfrm>
          <a:prstGeom prst="rect">
            <a:avLst/>
          </a:prstGeom>
          <a:noFill/>
        </p:spPr>
        <p:txBody>
          <a:bodyPr wrap="square" rtlCol="0">
            <a:spAutoFit/>
          </a:bodyPr>
          <a:lstStyle/>
          <a:p>
            <a:pPr algn="just"/>
            <a:r>
              <a:rPr lang="pl-PL" dirty="0" smtClean="0">
                <a:latin typeface="Times New Roman" panose="02020603050405020304" pitchFamily="18" charset="0"/>
                <a:cs typeface="Times New Roman" panose="02020603050405020304" pitchFamily="18" charset="0"/>
              </a:rPr>
              <a:t>Raport HRW stwierdza jednocześnie, że Chiny nie są jedynym krajem lekceważącym prawa człowieka. Także w Syrii i Jemenie lokalne władze w otwarty sposób ignorują międzynarodowe normy. W przypadku Syrii krytyka dotyczy zarówno oddziałów rządowych, jak i tych podporządkowanych opozycji.</a:t>
            </a:r>
          </a:p>
          <a:p>
            <a:pPr algn="just"/>
            <a:endParaRPr lang="pl-PL" dirty="0">
              <a:latin typeface="Times New Roman" panose="02020603050405020304" pitchFamily="18" charset="0"/>
              <a:cs typeface="Times New Roman" panose="02020603050405020304" pitchFamily="18" charset="0"/>
            </a:endParaRPr>
          </a:p>
          <a:p>
            <a:endParaRPr lang="pl-PL" dirty="0" smtClean="0"/>
          </a:p>
          <a:p>
            <a:endParaRPr lang="pl-PL" dirty="0"/>
          </a:p>
          <a:p>
            <a:endParaRPr lang="pl-P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348880"/>
            <a:ext cx="6247509" cy="4016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4284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83568" y="764704"/>
            <a:ext cx="6840760" cy="4339650"/>
          </a:xfrm>
          <a:prstGeom prst="rect">
            <a:avLst/>
          </a:prstGeom>
          <a:noFill/>
        </p:spPr>
        <p:txBody>
          <a:bodyPr wrap="square" rtlCol="0">
            <a:spAutoFit/>
          </a:bodyPr>
          <a:lstStyle/>
          <a:p>
            <a:pPr algn="ctr"/>
            <a:r>
              <a:rPr lang="pl-PL" sz="2400" b="1" dirty="0" smtClean="0">
                <a:latin typeface="Times New Roman" panose="02020603050405020304" pitchFamily="18" charset="0"/>
                <a:cs typeface="Times New Roman" panose="02020603050405020304" pitchFamily="18" charset="0"/>
              </a:rPr>
              <a:t>Zimowe igrzyska w Pekinie </a:t>
            </a:r>
          </a:p>
          <a:p>
            <a:endParaRPr lang="pl-PL" b="1" dirty="0"/>
          </a:p>
          <a:p>
            <a:pPr algn="just"/>
            <a:r>
              <a:rPr lang="pl-PL" dirty="0" smtClean="0">
                <a:latin typeface="Times New Roman" panose="02020603050405020304" pitchFamily="18" charset="0"/>
                <a:cs typeface="Times New Roman" panose="02020603050405020304" pitchFamily="18" charset="0"/>
              </a:rPr>
              <a:t>Ugrupowania, które zarzucają Chinom, że łamią prawa człowieka mniejszości etnicznych i narodowych, apelują o całkowity bojkot Zimowych Igrzysk Olimpijskich w 2022 roku w Pekinie, zwiększając presję na MKOl, sportowców, sponsorów i federacje sportowe.</a:t>
            </a:r>
          </a:p>
          <a:p>
            <a:pPr algn="just"/>
            <a:endParaRPr lang="pl-PL" dirty="0">
              <a:latin typeface="Times New Roman" panose="02020603050405020304" pitchFamily="18" charset="0"/>
              <a:cs typeface="Times New Roman" panose="02020603050405020304" pitchFamily="18" charset="0"/>
            </a:endParaRPr>
          </a:p>
          <a:p>
            <a:pPr algn="just"/>
            <a:r>
              <a:rPr lang="pl-PL" dirty="0" smtClean="0">
                <a:latin typeface="Times New Roman" panose="02020603050405020304" pitchFamily="18" charset="0"/>
                <a:cs typeface="Times New Roman" panose="02020603050405020304" pitchFamily="18" charset="0"/>
              </a:rPr>
              <a:t>Koalicja składająca się z przedstawicieli Ujgurów, Tybetańczyków </a:t>
            </a:r>
            <a:br>
              <a:rPr lang="pl-PL" dirty="0" smtClean="0">
                <a:latin typeface="Times New Roman" panose="02020603050405020304" pitchFamily="18" charset="0"/>
                <a:cs typeface="Times New Roman" panose="02020603050405020304" pitchFamily="18" charset="0"/>
              </a:rPr>
            </a:br>
            <a:r>
              <a:rPr lang="pl-PL" dirty="0" smtClean="0">
                <a:latin typeface="Times New Roman" panose="02020603050405020304" pitchFamily="18" charset="0"/>
                <a:cs typeface="Times New Roman" panose="02020603050405020304" pitchFamily="18" charset="0"/>
              </a:rPr>
              <a:t>i mieszkańców Hongkongu wydała  oświadczenie wzywające do bojkotu sportowej imprezy.</a:t>
            </a:r>
          </a:p>
          <a:p>
            <a:pPr algn="just"/>
            <a:endParaRPr lang="pl-PL" dirty="0">
              <a:latin typeface="Times New Roman" panose="02020603050405020304" pitchFamily="18" charset="0"/>
              <a:cs typeface="Times New Roman" panose="02020603050405020304" pitchFamily="18" charset="0"/>
            </a:endParaRPr>
          </a:p>
          <a:p>
            <a:pPr algn="just"/>
            <a:r>
              <a:rPr lang="pl-PL" dirty="0" smtClean="0">
                <a:latin typeface="Times New Roman" panose="02020603050405020304" pitchFamily="18" charset="0"/>
                <a:cs typeface="Times New Roman" panose="02020603050405020304" pitchFamily="18" charset="0"/>
              </a:rPr>
              <a:t>Niedawny raport Departamentu Stanu USA wyraźnie stwierdził, że "ludobójstwo i zbrodnie przeciwko ludzkości" miały miejsce w zeszłym roku na muzułmańskich Ujgurach i innych mniejszościach w regionie </a:t>
            </a:r>
            <a:r>
              <a:rPr lang="pl-PL" dirty="0" err="1" smtClean="0">
                <a:latin typeface="Times New Roman" panose="02020603050405020304" pitchFamily="18" charset="0"/>
                <a:cs typeface="Times New Roman" panose="02020603050405020304" pitchFamily="18" charset="0"/>
              </a:rPr>
              <a:t>Sinciang</a:t>
            </a:r>
            <a:r>
              <a:rPr lang="pl-PL" dirty="0" smtClean="0">
                <a:latin typeface="Times New Roman" panose="02020603050405020304" pitchFamily="18" charset="0"/>
                <a:cs typeface="Times New Roman" panose="02020603050405020304" pitchFamily="18" charset="0"/>
              </a:rPr>
              <a:t> na zachodzie Chin.</a:t>
            </a:r>
            <a:endParaRPr lang="pl-P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0108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755576" y="836712"/>
            <a:ext cx="7920880" cy="5632311"/>
          </a:xfrm>
          <a:prstGeom prst="rect">
            <a:avLst/>
          </a:prstGeom>
          <a:noFill/>
        </p:spPr>
        <p:txBody>
          <a:bodyPr wrap="square" rtlCol="0">
            <a:spAutoFit/>
          </a:bodyPr>
          <a:lstStyle/>
          <a:p>
            <a:pPr algn="just"/>
            <a:r>
              <a:rPr lang="pl-PL" dirty="0" smtClean="0">
                <a:latin typeface="Times New Roman" panose="02020603050405020304" pitchFamily="18" charset="0"/>
                <a:cs typeface="Times New Roman" panose="02020603050405020304" pitchFamily="18" charset="0"/>
              </a:rPr>
              <a:t>Zimowe igrzyska olimpijskie w Pekinie rozpoczną się 4 lutego 2022 roku. Gospodarz imprezy, Chińska Republika Ludowa, odrzuca wszelkie oskarżenia dotyczące łamania praw człowieka, nawet mimo gróźb dotyczących nałożenia sankcji na Chiny przez Unię Europejską i Stany Zjednoczone.</a:t>
            </a:r>
          </a:p>
          <a:p>
            <a:pPr algn="just"/>
            <a:endParaRPr lang="pl-PL" dirty="0">
              <a:latin typeface="Times New Roman" panose="02020603050405020304" pitchFamily="18" charset="0"/>
              <a:cs typeface="Times New Roman" panose="02020603050405020304" pitchFamily="18" charset="0"/>
            </a:endParaRPr>
          </a:p>
          <a:p>
            <a:pPr algn="just"/>
            <a:r>
              <a:rPr lang="pl-PL" dirty="0" smtClean="0">
                <a:latin typeface="Times New Roman" panose="02020603050405020304" pitchFamily="18" charset="0"/>
                <a:cs typeface="Times New Roman" panose="02020603050405020304" pitchFamily="18" charset="0"/>
              </a:rPr>
              <a:t>Opór wobec igrzysk rośnie, bo gospodarze depczą prawa człowieka. Chińskie władze pacyfikują wolnościowe dążenia mieszkańców Hongkongu i zamykają </a:t>
            </a:r>
            <a:br>
              <a:rPr lang="pl-PL" dirty="0" smtClean="0">
                <a:latin typeface="Times New Roman" panose="02020603050405020304" pitchFamily="18" charset="0"/>
                <a:cs typeface="Times New Roman" panose="02020603050405020304" pitchFamily="18" charset="0"/>
              </a:rPr>
            </a:br>
            <a:r>
              <a:rPr lang="pl-PL" dirty="0" smtClean="0">
                <a:latin typeface="Times New Roman" panose="02020603050405020304" pitchFamily="18" charset="0"/>
                <a:cs typeface="Times New Roman" panose="02020603050405020304" pitchFamily="18" charset="0"/>
              </a:rPr>
              <a:t>w obozach członków mniejszości ujgurskiej.</a:t>
            </a:r>
          </a:p>
          <a:p>
            <a:pPr algn="just"/>
            <a:endParaRPr lang="pl-PL" dirty="0" smtClean="0">
              <a:latin typeface="Times New Roman" panose="02020603050405020304" pitchFamily="18" charset="0"/>
              <a:cs typeface="Times New Roman" panose="02020603050405020304" pitchFamily="18" charset="0"/>
            </a:endParaRPr>
          </a:p>
          <a:p>
            <a:pPr algn="just"/>
            <a:r>
              <a:rPr lang="pl-PL" dirty="0" smtClean="0">
                <a:latin typeface="Times New Roman" panose="02020603050405020304" pitchFamily="18" charset="0"/>
                <a:cs typeface="Times New Roman" panose="02020603050405020304" pitchFamily="18" charset="0"/>
              </a:rPr>
              <a:t>Kilka miesięcy temu ponad 180 organizacji broniących praw człowieka wezwało Międzynarodowy Komitet Olimpijski (MKOl) do ponownego rozważenia gospodarza imprezy, a amerykański kongresmen John </a:t>
            </a:r>
            <a:r>
              <a:rPr lang="pl-PL" dirty="0" err="1" smtClean="0">
                <a:latin typeface="Times New Roman" panose="02020603050405020304" pitchFamily="18" charset="0"/>
                <a:cs typeface="Times New Roman" panose="02020603050405020304" pitchFamily="18" charset="0"/>
              </a:rPr>
              <a:t>Katko</a:t>
            </a:r>
            <a:r>
              <a:rPr lang="pl-PL" dirty="0" smtClean="0">
                <a:latin typeface="Times New Roman" panose="02020603050405020304" pitchFamily="18" charset="0"/>
                <a:cs typeface="Times New Roman" panose="02020603050405020304" pitchFamily="18" charset="0"/>
              </a:rPr>
              <a:t> oznajmił, że „uczestnictwo w igrzyskach organizowanych przez kraj, który otwarcie popełnia ludobójstwo, podważa nasze wspólne wartości".</a:t>
            </a:r>
          </a:p>
          <a:p>
            <a:pPr algn="just"/>
            <a:endParaRPr lang="pl-PL" dirty="0" smtClean="0">
              <a:latin typeface="Times New Roman" panose="02020603050405020304" pitchFamily="18" charset="0"/>
              <a:cs typeface="Times New Roman" panose="02020603050405020304" pitchFamily="18" charset="0"/>
            </a:endParaRPr>
          </a:p>
          <a:p>
            <a:pPr algn="just"/>
            <a:r>
              <a:rPr lang="pl-PL" dirty="0" smtClean="0">
                <a:latin typeface="Times New Roman" panose="02020603050405020304" pitchFamily="18" charset="0"/>
                <a:cs typeface="Times New Roman" panose="02020603050405020304" pitchFamily="18" charset="0"/>
              </a:rPr>
              <a:t>Część polityków państw zachodnich uznaje, że w </a:t>
            </a:r>
            <a:r>
              <a:rPr lang="pl-PL" dirty="0" err="1" smtClean="0">
                <a:latin typeface="Times New Roman" panose="02020603050405020304" pitchFamily="18" charset="0"/>
                <a:cs typeface="Times New Roman" panose="02020603050405020304" pitchFamily="18" charset="0"/>
              </a:rPr>
              <a:t>Sinciangu</a:t>
            </a:r>
            <a:r>
              <a:rPr lang="pl-PL" dirty="0" smtClean="0">
                <a:latin typeface="Times New Roman" panose="02020603050405020304" pitchFamily="18" charset="0"/>
                <a:cs typeface="Times New Roman" panose="02020603050405020304" pitchFamily="18" charset="0"/>
              </a:rPr>
              <a:t> dochodzi do ludobójstwa. Chińskie władze kategorycznie odrzucają te oskarżenia.</a:t>
            </a:r>
            <a:endParaRPr lang="pl-PL" dirty="0">
              <a:latin typeface="Times New Roman" panose="02020603050405020304" pitchFamily="18" charset="0"/>
              <a:cs typeface="Times New Roman" panose="02020603050405020304" pitchFamily="18" charset="0"/>
            </a:endParaRPr>
          </a:p>
          <a:p>
            <a:pPr algn="just"/>
            <a:endParaRPr lang="pl-PL" dirty="0">
              <a:latin typeface="Times New Roman" panose="02020603050405020304" pitchFamily="18" charset="0"/>
              <a:cs typeface="Times New Roman" panose="02020603050405020304" pitchFamily="18" charset="0"/>
            </a:endParaRPr>
          </a:p>
          <a:p>
            <a:pPr algn="just"/>
            <a:endParaRPr lang="pl-PL" dirty="0" smtClean="0">
              <a:latin typeface="Times New Roman" panose="02020603050405020304" pitchFamily="18" charset="0"/>
              <a:cs typeface="Times New Roman" panose="02020603050405020304" pitchFamily="18" charset="0"/>
            </a:endParaRPr>
          </a:p>
          <a:p>
            <a:pPr algn="just"/>
            <a:endParaRPr lang="pl-P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04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539552" y="620688"/>
            <a:ext cx="7632848" cy="5078313"/>
          </a:xfrm>
          <a:prstGeom prst="rect">
            <a:avLst/>
          </a:prstGeom>
          <a:noFill/>
        </p:spPr>
        <p:txBody>
          <a:bodyPr wrap="square" rtlCol="0">
            <a:spAutoFit/>
          </a:bodyPr>
          <a:lstStyle/>
          <a:p>
            <a:pPr algn="just"/>
            <a:r>
              <a:rPr lang="pl-PL" dirty="0" smtClean="0">
                <a:latin typeface="Times New Roman" panose="02020603050405020304" pitchFamily="18" charset="0"/>
                <a:cs typeface="Times New Roman" panose="02020603050405020304" pitchFamily="18" charset="0"/>
              </a:rPr>
              <a:t>W związku z łamaniem praw człowieka w </a:t>
            </a:r>
            <a:r>
              <a:rPr lang="pl-PL" dirty="0" err="1" smtClean="0">
                <a:latin typeface="Times New Roman" panose="02020603050405020304" pitchFamily="18" charset="0"/>
                <a:cs typeface="Times New Roman" panose="02020603050405020304" pitchFamily="18" charset="0"/>
              </a:rPr>
              <a:t>Sinciangu</a:t>
            </a:r>
            <a:r>
              <a:rPr lang="pl-PL" dirty="0" smtClean="0">
                <a:latin typeface="Times New Roman" panose="02020603050405020304" pitchFamily="18" charset="0"/>
                <a:cs typeface="Times New Roman" panose="02020603050405020304" pitchFamily="18" charset="0"/>
              </a:rPr>
              <a:t> Unia Europejska, Wielka Brytania, Kanada i USA objęły sankcjami niektórych chińskich urzędników oraz firmy podejrzewane o czerpanie korzyści z pracy przymusowej. Chiny odpowiedziały podobnymi sankcjami wobec przedstawicieli tych państw.</a:t>
            </a:r>
          </a:p>
          <a:p>
            <a:pPr algn="just"/>
            <a:endParaRPr lang="pl-PL" dirty="0" smtClean="0">
              <a:latin typeface="Times New Roman" panose="02020603050405020304" pitchFamily="18" charset="0"/>
              <a:cs typeface="Times New Roman" panose="02020603050405020304" pitchFamily="18" charset="0"/>
            </a:endParaRPr>
          </a:p>
          <a:p>
            <a:pPr algn="just"/>
            <a:r>
              <a:rPr lang="pl-PL" dirty="0" smtClean="0">
                <a:latin typeface="Times New Roman" panose="02020603050405020304" pitchFamily="18" charset="0"/>
                <a:cs typeface="Times New Roman" panose="02020603050405020304" pitchFamily="18" charset="0"/>
              </a:rPr>
              <a:t>Wcześniej rząd w Pekinie ostrzegał przed konsekwencjami bojkotu zimowej olimpiady w 2022 roku. Chiny były gospodarzem letniej olimpiady w 2008 roku. Wówczas organizacje broniące praw człowieka wzywały do bojkotu największej imprezy sportowej świata w związku z sytuacją w Tybecie.</a:t>
            </a:r>
          </a:p>
          <a:p>
            <a:pPr algn="just"/>
            <a:endParaRPr lang="pl-PL" dirty="0">
              <a:latin typeface="Times New Roman" panose="02020603050405020304" pitchFamily="18" charset="0"/>
              <a:cs typeface="Times New Roman" panose="02020603050405020304" pitchFamily="18" charset="0"/>
            </a:endParaRPr>
          </a:p>
          <a:p>
            <a:pPr algn="just"/>
            <a:r>
              <a:rPr lang="pl-PL" dirty="0" smtClean="0">
                <a:latin typeface="Times New Roman" panose="02020603050405020304" pitchFamily="18" charset="0"/>
                <a:cs typeface="Times New Roman" panose="02020603050405020304" pitchFamily="18" charset="0"/>
              </a:rPr>
              <a:t>Z raportu Human </a:t>
            </a:r>
            <a:r>
              <a:rPr lang="pl-PL" dirty="0" err="1" smtClean="0">
                <a:latin typeface="Times New Roman" panose="02020603050405020304" pitchFamily="18" charset="0"/>
                <a:cs typeface="Times New Roman" panose="02020603050405020304" pitchFamily="18" charset="0"/>
              </a:rPr>
              <a:t>Rights</a:t>
            </a:r>
            <a:r>
              <a:rPr lang="pl-PL" dirty="0" smtClean="0">
                <a:latin typeface="Times New Roman" panose="02020603050405020304" pitchFamily="18" charset="0"/>
                <a:cs typeface="Times New Roman" panose="02020603050405020304" pitchFamily="18" charset="0"/>
              </a:rPr>
              <a:t> Watch wyłania się natomiast  ponury obraz, rozwój sytuacji w Chinach da się zatrzymać. Potrzebna jest jednak „bezprecedensowa odpowiedź”. Krytyka pod adresem Pekinu musi być głośniejsza, powinno się też zrezygnować z „cichej dyplomacji”. Kraje, które szczycą się szacunkiem dla praw człowieka, muszą odrzucić podwójne standardy. Trzeba zrozumieć, że chiński rząd stara się odrzucić międzynarodowy system praw człowieka </a:t>
            </a:r>
            <a:br>
              <a:rPr lang="pl-PL" dirty="0" smtClean="0">
                <a:latin typeface="Times New Roman" panose="02020603050405020304" pitchFamily="18" charset="0"/>
                <a:cs typeface="Times New Roman" panose="02020603050405020304" pitchFamily="18" charset="0"/>
              </a:rPr>
            </a:br>
            <a:r>
              <a:rPr lang="pl-PL" dirty="0" smtClean="0">
                <a:latin typeface="Times New Roman" panose="02020603050405020304" pitchFamily="18" charset="0"/>
                <a:cs typeface="Times New Roman" panose="02020603050405020304" pitchFamily="18" charset="0"/>
              </a:rPr>
              <a:t>i stworzyć nowy. Potrzebny jest wspólny front państw, które będą w odpowiedzi rozwijać i wspierać odpowiednie standardy.</a:t>
            </a:r>
            <a:endParaRPr lang="pl-P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93340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teka">
  <a:themeElements>
    <a:clrScheme name="Apteka">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teka">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teka">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148</TotalTime>
  <Words>614</Words>
  <Application>Microsoft Office PowerPoint</Application>
  <PresentationFormat>Pokaz na ekranie (4:3)</PresentationFormat>
  <Paragraphs>53</Paragraphs>
  <Slides>10</Slides>
  <Notes>1</Notes>
  <HiddenSlides>0</HiddenSlides>
  <MMClips>0</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Apteka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Katarzyna Florczak</dc:creator>
  <cp:lastModifiedBy>Katarzyna Florczak</cp:lastModifiedBy>
  <cp:revision>13</cp:revision>
  <dcterms:created xsi:type="dcterms:W3CDTF">2021-05-31T05:36:13Z</dcterms:created>
  <dcterms:modified xsi:type="dcterms:W3CDTF">2021-05-31T08:04:47Z</dcterms:modified>
</cp:coreProperties>
</file>