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57" r:id="rId3"/>
    <p:sldId id="261" r:id="rId4"/>
    <p:sldId id="263" r:id="rId5"/>
    <p:sldId id="262" r:id="rId6"/>
    <p:sldId id="269" r:id="rId7"/>
    <p:sldId id="264" r:id="rId8"/>
    <p:sldId id="268" r:id="rId9"/>
    <p:sldId id="267" r:id="rId10"/>
    <p:sldId id="270" r:id="rId11"/>
    <p:sldId id="271" r:id="rId12"/>
    <p:sldId id="259" r:id="rId13"/>
    <p:sldId id="272" r:id="rId14"/>
    <p:sldId id="274" r:id="rId15"/>
    <p:sldId id="273" r:id="rId16"/>
    <p:sldId id="260" r:id="rId17"/>
    <p:sldId id="265" r:id="rId18"/>
    <p:sldId id="266" r:id="rId1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579" autoAdjust="0"/>
  </p:normalViewPr>
  <p:slideViewPr>
    <p:cSldViewPr snapToGrid="0">
      <p:cViewPr varScale="1">
        <p:scale>
          <a:sx n="105" d="100"/>
          <a:sy n="105" d="100"/>
        </p:scale>
        <p:origin x="774" y="102"/>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3D026-4BAA-4110-825C-96022BC66481}" type="datetimeFigureOut">
              <a:rPr lang="pl-PL" smtClean="0"/>
              <a:pPr/>
              <a:t>03.05.2021</a:t>
            </a:fld>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C29AF-C0AD-48AE-BEB8-9087E742971B}" type="slidenum">
              <a:rPr lang="pl-PL" smtClean="0"/>
              <a:pPr/>
              <a:t>‹#›</a:t>
            </a:fld>
            <a:endParaRPr lang="pl-PL"/>
          </a:p>
        </p:txBody>
      </p:sp>
      <p:grpSp>
        <p:nvGrpSpPr>
          <p:cNvPr id="8" name="Grupa 7"/>
          <p:cNvGrpSpPr/>
          <p:nvPr/>
        </p:nvGrpSpPr>
        <p:grpSpPr>
          <a:xfrm>
            <a:off x="421507" y="458788"/>
            <a:ext cx="6207894" cy="3941762"/>
            <a:chOff x="2099267" y="175419"/>
            <a:chExt cx="9864725" cy="6335712"/>
          </a:xfrm>
        </p:grpSpPr>
        <p:grpSp>
          <p:nvGrpSpPr>
            <p:cNvPr id="9" name="Grupa 8"/>
            <p:cNvGrpSpPr/>
            <p:nvPr/>
          </p:nvGrpSpPr>
          <p:grpSpPr>
            <a:xfrm>
              <a:off x="2099267" y="175419"/>
              <a:ext cx="9864725" cy="6335712"/>
              <a:chOff x="2038350" y="184944"/>
              <a:chExt cx="9864725" cy="6335712"/>
            </a:xfrm>
          </p:grpSpPr>
          <p:pic>
            <p:nvPicPr>
              <p:cNvPr id="11" name="Picture 2" descr="D:\MAPY\mapa af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7488" y="3992562"/>
                <a:ext cx="2795587"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3"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038350" y="184944"/>
                <a:ext cx="8575675" cy="6335712"/>
              </a:xfrm>
              <a:prstGeom prst="rect">
                <a:avLst/>
              </a:prstGeom>
              <a:ln>
                <a:noFill/>
              </a:ln>
              <a:effectLst>
                <a:outerShdw blurRad="292100" dist="139700" dir="2700000" algn="tl" rotWithShape="0">
                  <a:srgbClr val="333333">
                    <a:alpha val="65000"/>
                  </a:srgbClr>
                </a:outerShdw>
              </a:effectLst>
            </p:spPr>
          </p:pic>
        </p:grpSp>
        <p:sp>
          <p:nvSpPr>
            <p:cNvPr id="10" name="Prostokąt 9"/>
            <p:cNvSpPr/>
            <p:nvPr/>
          </p:nvSpPr>
          <p:spPr>
            <a:xfrm>
              <a:off x="10906125" y="5695950"/>
              <a:ext cx="333375" cy="619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116360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algn="just"/>
            <a:r>
              <a:rPr lang="pl-PL" sz="1200" kern="1200" dirty="0">
                <a:solidFill>
                  <a:schemeClr val="tx1"/>
                </a:solidFill>
                <a:latin typeface="Arial" pitchFamily="34" charset="0"/>
                <a:ea typeface="+mn-ea"/>
                <a:cs typeface="Arial" pitchFamily="34" charset="0"/>
              </a:rPr>
              <a:t>	Zaangażowanie Rzeczypospolitej Polskiej w Afganistanie rozpoczęło się na prośbę Stanów Zjednoczonych po ataku na </a:t>
            </a:r>
            <a:r>
              <a:rPr lang="pl-PL" sz="1200" kern="1200" dirty="0" err="1">
                <a:solidFill>
                  <a:schemeClr val="tx1"/>
                </a:solidFill>
                <a:latin typeface="Arial" pitchFamily="34" charset="0"/>
                <a:ea typeface="+mn-ea"/>
                <a:cs typeface="Arial" pitchFamily="34" charset="0"/>
              </a:rPr>
              <a:t>World</a:t>
            </a:r>
            <a:r>
              <a:rPr lang="pl-PL" sz="1200" kern="1200" dirty="0">
                <a:solidFill>
                  <a:schemeClr val="tx1"/>
                </a:solidFill>
                <a:latin typeface="Arial" pitchFamily="34" charset="0"/>
                <a:ea typeface="+mn-ea"/>
                <a:cs typeface="Arial" pitchFamily="34" charset="0"/>
              </a:rPr>
              <a:t> Trade Center </a:t>
            </a:r>
            <a:br>
              <a:rPr lang="pl-PL" sz="1200" kern="1200" dirty="0">
                <a:solidFill>
                  <a:schemeClr val="tx1"/>
                </a:solidFill>
                <a:latin typeface="Arial" pitchFamily="34" charset="0"/>
                <a:ea typeface="+mn-ea"/>
                <a:cs typeface="Arial" pitchFamily="34" charset="0"/>
              </a:rPr>
            </a:br>
            <a:r>
              <a:rPr lang="pl-PL" sz="1200" kern="1200" dirty="0">
                <a:solidFill>
                  <a:schemeClr val="tx1"/>
                </a:solidFill>
                <a:latin typeface="Arial" pitchFamily="34" charset="0"/>
                <a:ea typeface="+mn-ea"/>
                <a:cs typeface="Arial" pitchFamily="34" charset="0"/>
              </a:rPr>
              <a:t>i Pentagon (11.09.2001r.) już </a:t>
            </a:r>
            <a:r>
              <a:rPr lang="pl-PL" sz="1200" b="1" kern="1200" dirty="0">
                <a:solidFill>
                  <a:schemeClr val="tx1"/>
                </a:solidFill>
                <a:latin typeface="Arial" pitchFamily="34" charset="0"/>
                <a:ea typeface="+mn-ea"/>
                <a:cs typeface="Arial" pitchFamily="34" charset="0"/>
              </a:rPr>
              <a:t>16 marca 2002r.</a:t>
            </a:r>
            <a:r>
              <a:rPr lang="pl-PL" sz="1200" kern="1200" dirty="0">
                <a:solidFill>
                  <a:schemeClr val="tx1"/>
                </a:solidFill>
                <a:latin typeface="Arial" pitchFamily="34" charset="0"/>
                <a:ea typeface="+mn-ea"/>
                <a:cs typeface="Arial" pitchFamily="34" charset="0"/>
              </a:rPr>
              <a:t> Początkowo była to misja ENDURING FREEDOM w bazie </a:t>
            </a:r>
            <a:r>
              <a:rPr lang="pl-PL" sz="1200" kern="1200" dirty="0" err="1">
                <a:solidFill>
                  <a:schemeClr val="tx1"/>
                </a:solidFill>
                <a:latin typeface="Arial" pitchFamily="34" charset="0"/>
                <a:ea typeface="+mn-ea"/>
                <a:cs typeface="Arial" pitchFamily="34" charset="0"/>
              </a:rPr>
              <a:t>Bagram</a:t>
            </a:r>
            <a:r>
              <a:rPr lang="pl-PL" sz="1200" kern="1200" dirty="0">
                <a:solidFill>
                  <a:schemeClr val="tx1"/>
                </a:solidFill>
                <a:latin typeface="Arial" pitchFamily="34" charset="0"/>
                <a:ea typeface="+mn-ea"/>
                <a:cs typeface="Arial" pitchFamily="34" charset="0"/>
              </a:rPr>
              <a:t>, w której uczestniczył 100  osobowy kontyngent składający się głównie z żołnierzy wojsk inżynieryjnych, </a:t>
            </a:r>
            <a:r>
              <a:rPr lang="pl-PL" sz="1200" kern="1200" dirty="0" err="1">
                <a:solidFill>
                  <a:schemeClr val="tx1"/>
                </a:solidFill>
                <a:latin typeface="Arial" pitchFamily="34" charset="0"/>
                <a:ea typeface="+mn-ea"/>
                <a:cs typeface="Arial" pitchFamily="34" charset="0"/>
              </a:rPr>
              <a:t>logistyków</a:t>
            </a:r>
            <a:r>
              <a:rPr lang="pl-PL" sz="1200" kern="1200" dirty="0">
                <a:solidFill>
                  <a:schemeClr val="tx1"/>
                </a:solidFill>
                <a:latin typeface="Arial" pitchFamily="34" charset="0"/>
                <a:ea typeface="+mn-ea"/>
                <a:cs typeface="Arial" pitchFamily="34" charset="0"/>
              </a:rPr>
              <a:t> i operatorów GROM.</a:t>
            </a:r>
          </a:p>
          <a:p>
            <a:pPr algn="just"/>
            <a:r>
              <a:rPr lang="pl-PL" sz="1200" kern="1200" dirty="0">
                <a:solidFill>
                  <a:schemeClr val="tx1"/>
                </a:solidFill>
                <a:latin typeface="Arial" pitchFamily="34" charset="0"/>
                <a:ea typeface="+mn-ea"/>
                <a:cs typeface="Arial" pitchFamily="34" charset="0"/>
              </a:rPr>
              <a:t>	Latem tego samego roku, misja została wzmocniona okrętem  wsparcia logistycznego ORP "Kontradmirał Xawery Czernicki". Na pokładzie polskiego okrętu zaokrętowano grupy uderzeniowe sił specjalnych US </a:t>
            </a:r>
            <a:r>
              <a:rPr lang="pl-PL" sz="1200" kern="1200" dirty="0" err="1">
                <a:solidFill>
                  <a:schemeClr val="tx1"/>
                </a:solidFill>
                <a:latin typeface="Arial" pitchFamily="34" charset="0"/>
                <a:ea typeface="+mn-ea"/>
                <a:cs typeface="Arial" pitchFamily="34" charset="0"/>
              </a:rPr>
              <a:t>Navy</a:t>
            </a:r>
            <a:r>
              <a:rPr lang="pl-PL" sz="1200" kern="1200" dirty="0">
                <a:solidFill>
                  <a:schemeClr val="tx1"/>
                </a:solidFill>
                <a:latin typeface="Arial" pitchFamily="34" charset="0"/>
                <a:ea typeface="+mn-ea"/>
                <a:cs typeface="Arial" pitchFamily="34" charset="0"/>
              </a:rPr>
              <a:t>, US Marines, jednostek specjalnych Królewskiej Marynarki Wojennej Australii oraz płetwonurków z Grup Specjalnych Marynarki Wojennej Formoza, morskich komandosów z Gdyni.</a:t>
            </a:r>
            <a:endParaRPr lang="pl-PL" dirty="0">
              <a:latin typeface="Arial" pitchFamily="34" charset="0"/>
              <a:cs typeface="Arial" pitchFamily="34" charset="0"/>
            </a:endParaRPr>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3</a:t>
            </a:fld>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12</a:t>
            </a:fld>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13</a:t>
            </a:fld>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14</a:t>
            </a:fld>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15</a:t>
            </a:fld>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a:defRPr/>
            </a:pPr>
            <a:fld id="{8BB9595F-DFAF-45F1-8DDC-B71A1AD400EB}" type="slidenum">
              <a:rPr lang="pl-PL" smtClean="0"/>
              <a:pPr>
                <a:defRPr/>
              </a:pPr>
              <a:t>16</a:t>
            </a:fld>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a:defRPr/>
            </a:pPr>
            <a:fld id="{8BB9595F-DFAF-45F1-8DDC-B71A1AD400EB}" type="slidenum">
              <a:rPr lang="pl-PL" smtClean="0"/>
              <a:pPr>
                <a:defRPr/>
              </a:pPr>
              <a:t>17</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fontScale="92500"/>
          </a:bodyPr>
          <a:lstStyle/>
          <a:p>
            <a:pPr algn="just"/>
            <a:r>
              <a:rPr lang="pl-PL" sz="1200" b="1" kern="1200" dirty="0">
                <a:solidFill>
                  <a:schemeClr val="tx1"/>
                </a:solidFill>
                <a:latin typeface="Arial" pitchFamily="34" charset="0"/>
                <a:ea typeface="+mn-ea"/>
                <a:cs typeface="Arial" pitchFamily="34" charset="0"/>
              </a:rPr>
              <a:t>	25 kwietnia 2007 r.</a:t>
            </a:r>
            <a:r>
              <a:rPr lang="pl-PL" sz="1200" kern="1200" dirty="0">
                <a:solidFill>
                  <a:schemeClr val="tx1"/>
                </a:solidFill>
                <a:latin typeface="Arial" pitchFamily="34" charset="0"/>
                <a:ea typeface="+mn-ea"/>
                <a:cs typeface="Arial" pitchFamily="34" charset="0"/>
              </a:rPr>
              <a:t> odbyła się uroczystość przekazania dowodzenia pomiędzy kończącą swoją misję X zmianą kontyngentu ENDURING FREEDOM  i rozpoczynającą swoją misję I zmianą PKW Afganistan (ISAF).</a:t>
            </a:r>
          </a:p>
          <a:p>
            <a:pPr algn="just"/>
            <a:r>
              <a:rPr lang="pl-PL" sz="1200" kern="1200" dirty="0">
                <a:solidFill>
                  <a:schemeClr val="tx1"/>
                </a:solidFill>
                <a:latin typeface="Arial" pitchFamily="34" charset="0"/>
                <a:ea typeface="+mn-ea"/>
                <a:cs typeface="Arial" pitchFamily="34" charset="0"/>
              </a:rPr>
              <a:t>	W momencie największego zaangażowania w operacji ISAF w Afganistanie Polska przyjęła odpowiedzialność za prowincję Ghazni (VIII zmiana od 28.10.2010r.), w której posiadała ok. 2 600 żołnierzy i pracowników wojska oraz 400 osobowy odwód w Polsce. Polski kontyngent wyposażony był w: 128 kołowych transporterów opancerzonych (KTO) ROSOMAK, 88 </a:t>
            </a:r>
            <a:r>
              <a:rPr lang="pl-PL" sz="1200" kern="1200" dirty="0" err="1">
                <a:solidFill>
                  <a:schemeClr val="tx1"/>
                </a:solidFill>
                <a:latin typeface="Arial" pitchFamily="34" charset="0"/>
                <a:ea typeface="+mn-ea"/>
                <a:cs typeface="Arial" pitchFamily="34" charset="0"/>
              </a:rPr>
              <a:t>MRAP-kołowe</a:t>
            </a:r>
            <a:r>
              <a:rPr lang="pl-PL" sz="1200" kern="1200" dirty="0">
                <a:solidFill>
                  <a:schemeClr val="tx1"/>
                </a:solidFill>
                <a:latin typeface="Arial" pitchFamily="34" charset="0"/>
                <a:ea typeface="+mn-ea"/>
                <a:cs typeface="Arial" pitchFamily="34" charset="0"/>
              </a:rPr>
              <a:t> pojazdy opancerzone  o zwiększonej odporności na miny i ataki z zasadzki (</a:t>
            </a:r>
            <a:r>
              <a:rPr lang="pl-PL" sz="1200" kern="1200" dirty="0" err="1">
                <a:solidFill>
                  <a:schemeClr val="tx1"/>
                </a:solidFill>
                <a:latin typeface="Arial" pitchFamily="34" charset="0"/>
                <a:ea typeface="+mn-ea"/>
                <a:cs typeface="Arial" pitchFamily="34" charset="0"/>
              </a:rPr>
              <a:t>MineResistantAmbushProtected</a:t>
            </a:r>
            <a:r>
              <a:rPr lang="pl-PL" sz="1200" kern="1200" dirty="0">
                <a:solidFill>
                  <a:schemeClr val="tx1"/>
                </a:solidFill>
                <a:latin typeface="Arial" pitchFamily="34" charset="0"/>
                <a:ea typeface="+mn-ea"/>
                <a:cs typeface="Arial" pitchFamily="34" charset="0"/>
              </a:rPr>
              <a:t>), 4 śmigłowce Mi-17, 6 śmigłowców Mi-24, 5 szt. 152 mm armato-haubice „DANA”, 1 radar rozpoznania artyleryjskiego „LIWIEC” oraz bezpilotowe środki rozpoznawcze (BSR) „</a:t>
            </a:r>
            <a:r>
              <a:rPr lang="pl-PL" sz="1200" kern="1200" dirty="0" err="1">
                <a:solidFill>
                  <a:schemeClr val="tx1"/>
                </a:solidFill>
                <a:latin typeface="Arial" pitchFamily="34" charset="0"/>
                <a:ea typeface="+mn-ea"/>
                <a:cs typeface="Arial" pitchFamily="34" charset="0"/>
              </a:rPr>
              <a:t>Aerostar</a:t>
            </a:r>
            <a:r>
              <a:rPr lang="pl-PL" sz="1200" kern="1200" dirty="0">
                <a:solidFill>
                  <a:schemeClr val="tx1"/>
                </a:solidFill>
                <a:latin typeface="Arial" pitchFamily="34" charset="0"/>
                <a:ea typeface="+mn-ea"/>
                <a:cs typeface="Arial" pitchFamily="34" charset="0"/>
              </a:rPr>
              <a:t>”, „Orbiter” i „</a:t>
            </a:r>
            <a:r>
              <a:rPr lang="pl-PL" sz="1200" kern="1200" dirty="0" err="1">
                <a:solidFill>
                  <a:schemeClr val="tx1"/>
                </a:solidFill>
                <a:latin typeface="Arial" pitchFamily="34" charset="0"/>
                <a:ea typeface="+mn-ea"/>
                <a:cs typeface="Arial" pitchFamily="34" charset="0"/>
              </a:rPr>
              <a:t>Scan</a:t>
            </a:r>
            <a:r>
              <a:rPr lang="pl-PL" sz="1200" kern="1200" dirty="0">
                <a:solidFill>
                  <a:schemeClr val="tx1"/>
                </a:solidFill>
                <a:latin typeface="Arial" pitchFamily="34" charset="0"/>
                <a:ea typeface="+mn-ea"/>
                <a:cs typeface="Arial" pitchFamily="34" charset="0"/>
              </a:rPr>
              <a:t> </a:t>
            </a:r>
            <a:r>
              <a:rPr lang="pl-PL" sz="1200" kern="1200" dirty="0" err="1">
                <a:solidFill>
                  <a:schemeClr val="tx1"/>
                </a:solidFill>
                <a:latin typeface="Arial" pitchFamily="34" charset="0"/>
                <a:ea typeface="+mn-ea"/>
                <a:cs typeface="Arial" pitchFamily="34" charset="0"/>
              </a:rPr>
              <a:t>Eagle</a:t>
            </a:r>
            <a:r>
              <a:rPr lang="pl-PL" sz="1200" kern="1200" dirty="0">
                <a:solidFill>
                  <a:schemeClr val="tx1"/>
                </a:solidFill>
                <a:latin typeface="Arial" pitchFamily="34" charset="0"/>
                <a:ea typeface="+mn-ea"/>
                <a:cs typeface="Arial" pitchFamily="34" charset="0"/>
              </a:rPr>
              <a:t>”.</a:t>
            </a:r>
          </a:p>
          <a:p>
            <a:pPr algn="just"/>
            <a:r>
              <a:rPr lang="pl-PL" sz="1200" kern="1200" dirty="0">
                <a:solidFill>
                  <a:schemeClr val="tx1"/>
                </a:solidFill>
                <a:latin typeface="Arial" pitchFamily="34" charset="0"/>
                <a:ea typeface="+mn-ea"/>
                <a:cs typeface="Arial" pitchFamily="34" charset="0"/>
              </a:rPr>
              <a:t>	W dyspozycji PKW Afganistan znajdowały się również 2 samoloty transportowe CASA. Należy zwrócić uwagę na fakt, że tylko nieliczne kontyngenty w Afganistanie wyposażone były w samoloty transportowe, śmigłowce, czy artylerię ciężką. Ponadto PKW był w stanie realizować zadania0</a:t>
            </a:r>
            <a:br>
              <a:rPr lang="pl-PL" sz="1200" kern="1200" dirty="0">
                <a:solidFill>
                  <a:schemeClr val="tx1"/>
                </a:solidFill>
                <a:latin typeface="Arial" pitchFamily="34" charset="0"/>
                <a:ea typeface="+mn-ea"/>
                <a:cs typeface="Arial" pitchFamily="34" charset="0"/>
              </a:rPr>
            </a:br>
            <a:r>
              <a:rPr lang="pl-PL" sz="1200" kern="1200" dirty="0">
                <a:solidFill>
                  <a:schemeClr val="tx1"/>
                </a:solidFill>
                <a:latin typeface="Arial" pitchFamily="34" charset="0"/>
                <a:ea typeface="+mn-ea"/>
                <a:cs typeface="Arial" pitchFamily="34" charset="0"/>
              </a:rPr>
              <a:t>w ramach wszystkich linii operacyjnych Dowódcy ISAF (bezpieczeństwo, rozwój i administracja).</a:t>
            </a:r>
          </a:p>
          <a:p>
            <a:pPr algn="just"/>
            <a:r>
              <a:rPr lang="pl-PL" sz="1200" kern="1200" dirty="0">
                <a:solidFill>
                  <a:schemeClr val="tx1"/>
                </a:solidFill>
                <a:latin typeface="Arial" pitchFamily="34" charset="0"/>
                <a:ea typeface="+mn-ea"/>
                <a:cs typeface="Arial" pitchFamily="34" charset="0"/>
              </a:rPr>
              <a:t> </a:t>
            </a:r>
          </a:p>
          <a:p>
            <a:pPr algn="just"/>
            <a:r>
              <a:rPr lang="pl-PL" sz="1200" kern="1200" dirty="0">
                <a:solidFill>
                  <a:schemeClr val="tx1"/>
                </a:solidFill>
                <a:latin typeface="Arial" pitchFamily="34" charset="0"/>
                <a:ea typeface="+mn-ea"/>
                <a:cs typeface="Arial" pitchFamily="34" charset="0"/>
              </a:rPr>
              <a:t> </a:t>
            </a:r>
          </a:p>
          <a:p>
            <a:endParaRPr lang="pl-PL" dirty="0"/>
          </a:p>
          <a:p>
            <a:pPr algn="just"/>
            <a:endParaRPr lang="pl-PL" dirty="0"/>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4</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algn="just"/>
            <a:endParaRPr lang="pl-PL" dirty="0"/>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5</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algn="just"/>
            <a:endParaRPr lang="pl-PL" dirty="0"/>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6</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algn="just"/>
            <a:r>
              <a:rPr lang="pl-PL" sz="1200" b="1" kern="1200" dirty="0">
                <a:solidFill>
                  <a:schemeClr val="tx1"/>
                </a:solidFill>
                <a:latin typeface="+mn-lt"/>
                <a:ea typeface="+mn-ea"/>
                <a:cs typeface="+mn-cs"/>
              </a:rPr>
              <a:t>21 plutonów</a:t>
            </a:r>
            <a:r>
              <a:rPr lang="pl-PL" sz="1200" kern="1200" dirty="0">
                <a:solidFill>
                  <a:schemeClr val="tx1"/>
                </a:solidFill>
                <a:latin typeface="+mn-lt"/>
                <a:ea typeface="+mn-ea"/>
                <a:cs typeface="+mn-cs"/>
              </a:rPr>
              <a:t> (w tym: 18 plutonów zmotoryzowanych, 2 plutony rozpoznawcze i 1 pluton ochrony PRT),</a:t>
            </a:r>
          </a:p>
          <a:p>
            <a:pPr algn="just"/>
            <a:r>
              <a:rPr lang="pl-PL" sz="1200" b="1" kern="1200" dirty="0">
                <a:solidFill>
                  <a:schemeClr val="tx1"/>
                </a:solidFill>
                <a:latin typeface="+mn-lt"/>
                <a:ea typeface="+mn-ea"/>
                <a:cs typeface="+mn-cs"/>
              </a:rPr>
              <a:t>Samodzielna Grupa Powietrzno-Szturmowa</a:t>
            </a:r>
            <a:r>
              <a:rPr lang="pl-PL" sz="1200" kern="1200" dirty="0">
                <a:solidFill>
                  <a:schemeClr val="tx1"/>
                </a:solidFill>
                <a:latin typeface="+mn-lt"/>
                <a:ea typeface="+mn-ea"/>
                <a:cs typeface="+mn-cs"/>
              </a:rPr>
              <a:t>, </a:t>
            </a:r>
            <a:r>
              <a:rPr lang="pl-PL" sz="1200" b="1" kern="1200" dirty="0" err="1">
                <a:solidFill>
                  <a:schemeClr val="tx1"/>
                </a:solidFill>
                <a:latin typeface="+mn-lt"/>
                <a:ea typeface="+mn-ea"/>
                <a:cs typeface="+mn-cs"/>
              </a:rPr>
              <a:t>Task</a:t>
            </a:r>
            <a:r>
              <a:rPr lang="pl-PL" sz="1200" b="1" kern="1200" dirty="0">
                <a:solidFill>
                  <a:schemeClr val="tx1"/>
                </a:solidFill>
                <a:latin typeface="+mn-lt"/>
                <a:ea typeface="+mn-ea"/>
                <a:cs typeface="+mn-cs"/>
              </a:rPr>
              <a:t> </a:t>
            </a:r>
            <a:r>
              <a:rPr lang="pl-PL" sz="1200" b="1" kern="1200" dirty="0" err="1">
                <a:solidFill>
                  <a:schemeClr val="tx1"/>
                </a:solidFill>
                <a:latin typeface="+mn-lt"/>
                <a:ea typeface="+mn-ea"/>
                <a:cs typeface="+mn-cs"/>
              </a:rPr>
              <a:t>Force</a:t>
            </a:r>
            <a:r>
              <a:rPr lang="pl-PL" sz="1200" b="1" kern="1200" dirty="0">
                <a:solidFill>
                  <a:schemeClr val="tx1"/>
                </a:solidFill>
                <a:latin typeface="+mn-lt"/>
                <a:ea typeface="+mn-ea"/>
                <a:cs typeface="+mn-cs"/>
              </a:rPr>
              <a:t> 49</a:t>
            </a:r>
            <a:r>
              <a:rPr lang="pl-PL" sz="1200" kern="1200" dirty="0">
                <a:solidFill>
                  <a:schemeClr val="tx1"/>
                </a:solidFill>
                <a:latin typeface="+mn-lt"/>
                <a:ea typeface="+mn-ea"/>
                <a:cs typeface="+mn-cs"/>
              </a:rPr>
              <a:t> i </a:t>
            </a:r>
            <a:r>
              <a:rPr lang="pl-PL" sz="1200" b="1" kern="1200" dirty="0" err="1">
                <a:solidFill>
                  <a:schemeClr val="tx1"/>
                </a:solidFill>
                <a:latin typeface="+mn-lt"/>
                <a:ea typeface="+mn-ea"/>
                <a:cs typeface="+mn-cs"/>
              </a:rPr>
              <a:t>Task</a:t>
            </a:r>
            <a:r>
              <a:rPr lang="pl-PL" sz="1200" b="1" kern="1200" dirty="0">
                <a:solidFill>
                  <a:schemeClr val="tx1"/>
                </a:solidFill>
                <a:latin typeface="+mn-lt"/>
                <a:ea typeface="+mn-ea"/>
                <a:cs typeface="+mn-cs"/>
              </a:rPr>
              <a:t> </a:t>
            </a:r>
            <a:r>
              <a:rPr lang="pl-PL" sz="1200" b="1" kern="1200" dirty="0" err="1">
                <a:solidFill>
                  <a:schemeClr val="tx1"/>
                </a:solidFill>
                <a:latin typeface="+mn-lt"/>
                <a:ea typeface="+mn-ea"/>
                <a:cs typeface="+mn-cs"/>
              </a:rPr>
              <a:t>Force</a:t>
            </a:r>
            <a:r>
              <a:rPr lang="pl-PL" sz="1200" b="1" kern="1200" dirty="0">
                <a:solidFill>
                  <a:schemeClr val="tx1"/>
                </a:solidFill>
                <a:latin typeface="+mn-lt"/>
                <a:ea typeface="+mn-ea"/>
                <a:cs typeface="+mn-cs"/>
              </a:rPr>
              <a:t> 50</a:t>
            </a:r>
            <a:r>
              <a:rPr lang="pl-PL" sz="1200" kern="1200" dirty="0">
                <a:solidFill>
                  <a:schemeClr val="tx1"/>
                </a:solidFill>
                <a:latin typeface="+mn-lt"/>
                <a:ea typeface="+mn-ea"/>
                <a:cs typeface="+mn-cs"/>
              </a:rPr>
              <a:t> – elitarne jednostki przeznaczone do prowadzenia działań specjalnych, </a:t>
            </a:r>
            <a:r>
              <a:rPr lang="pl-PL" sz="1200" b="1" kern="1200" dirty="0">
                <a:solidFill>
                  <a:schemeClr val="tx1"/>
                </a:solidFill>
                <a:latin typeface="+mn-lt"/>
                <a:ea typeface="+mn-ea"/>
                <a:cs typeface="+mn-cs"/>
              </a:rPr>
              <a:t>8 Operacyjnych Zespołów Doradczo-Łącznikowych POMLT</a:t>
            </a:r>
            <a:r>
              <a:rPr lang="pl-PL" sz="1200" kern="1200" dirty="0">
                <a:solidFill>
                  <a:schemeClr val="tx1"/>
                </a:solidFill>
                <a:latin typeface="+mn-lt"/>
                <a:ea typeface="+mn-ea"/>
                <a:cs typeface="+mn-cs"/>
              </a:rPr>
              <a:t> (Police </a:t>
            </a:r>
            <a:r>
              <a:rPr lang="pl-PL" sz="1200" kern="1200" dirty="0" err="1">
                <a:solidFill>
                  <a:schemeClr val="tx1"/>
                </a:solidFill>
                <a:latin typeface="+mn-lt"/>
                <a:ea typeface="+mn-ea"/>
                <a:cs typeface="+mn-cs"/>
              </a:rPr>
              <a:t>OperationalMentoring</a:t>
            </a:r>
            <a:r>
              <a:rPr lang="pl-PL" sz="1200" kern="1200" dirty="0">
                <a:solidFill>
                  <a:schemeClr val="tx1"/>
                </a:solidFill>
                <a:latin typeface="+mn-lt"/>
                <a:ea typeface="+mn-ea"/>
                <a:cs typeface="+mn-cs"/>
              </a:rPr>
              <a:t> and </a:t>
            </a:r>
            <a:r>
              <a:rPr lang="pl-PL" sz="1200" kern="1200" dirty="0" err="1">
                <a:solidFill>
                  <a:schemeClr val="tx1"/>
                </a:solidFill>
                <a:latin typeface="+mn-lt"/>
                <a:ea typeface="+mn-ea"/>
                <a:cs typeface="+mn-cs"/>
              </a:rPr>
              <a:t>Liaison</a:t>
            </a:r>
            <a:r>
              <a:rPr lang="pl-PL" sz="1200" kern="1200" dirty="0">
                <a:solidFill>
                  <a:schemeClr val="tx1"/>
                </a:solidFill>
                <a:latin typeface="+mn-lt"/>
                <a:ea typeface="+mn-ea"/>
                <a:cs typeface="+mn-cs"/>
              </a:rPr>
              <a:t> Team) zajmujących się szkoleniem policji, </a:t>
            </a:r>
          </a:p>
          <a:p>
            <a:pPr algn="just"/>
            <a:r>
              <a:rPr lang="pl-PL" sz="1200" b="1" kern="1200" dirty="0">
                <a:solidFill>
                  <a:schemeClr val="tx1"/>
                </a:solidFill>
                <a:latin typeface="+mn-lt"/>
                <a:ea typeface="+mn-ea"/>
                <a:cs typeface="+mn-cs"/>
              </a:rPr>
              <a:t>5 Operacyjnych Zespołów Doradczo-Łącznikowych OMLT</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OperationalMentoring</a:t>
            </a:r>
            <a:r>
              <a:rPr lang="pl-PL" sz="1200" kern="1200" dirty="0">
                <a:solidFill>
                  <a:schemeClr val="tx1"/>
                </a:solidFill>
                <a:latin typeface="+mn-lt"/>
                <a:ea typeface="+mn-ea"/>
                <a:cs typeface="+mn-cs"/>
              </a:rPr>
              <a:t> and </a:t>
            </a:r>
            <a:r>
              <a:rPr lang="pl-PL" sz="1200" kern="1200" dirty="0" err="1">
                <a:solidFill>
                  <a:schemeClr val="tx1"/>
                </a:solidFill>
                <a:latin typeface="+mn-lt"/>
                <a:ea typeface="+mn-ea"/>
                <a:cs typeface="+mn-cs"/>
              </a:rPr>
              <a:t>Liaisoning</a:t>
            </a:r>
            <a:r>
              <a:rPr lang="pl-PL" sz="1200" kern="1200" dirty="0">
                <a:solidFill>
                  <a:schemeClr val="tx1"/>
                </a:solidFill>
                <a:latin typeface="+mn-lt"/>
                <a:ea typeface="+mn-ea"/>
                <a:cs typeface="+mn-cs"/>
              </a:rPr>
              <a:t> Team) odpowiedzialny za wyszkolenie wojska, </a:t>
            </a:r>
            <a:r>
              <a:rPr lang="pl-PL" sz="1200" b="1" kern="1200" dirty="0">
                <a:solidFill>
                  <a:schemeClr val="tx1"/>
                </a:solidFill>
                <a:latin typeface="+mn-lt"/>
                <a:ea typeface="+mn-ea"/>
                <a:cs typeface="+mn-cs"/>
              </a:rPr>
              <a:t>Zespół Odbudowy Prowincji PRT</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ProvincialReconstruction</a:t>
            </a:r>
            <a:r>
              <a:rPr lang="pl-PL" sz="1200" kern="1200" dirty="0">
                <a:solidFill>
                  <a:schemeClr val="tx1"/>
                </a:solidFill>
                <a:latin typeface="+mn-lt"/>
                <a:ea typeface="+mn-ea"/>
                <a:cs typeface="+mn-cs"/>
              </a:rPr>
              <a:t> Team)</a:t>
            </a:r>
          </a:p>
          <a:p>
            <a:pPr algn="just"/>
            <a:r>
              <a:rPr lang="pl-PL" sz="1200" b="1" kern="1200" dirty="0">
                <a:solidFill>
                  <a:schemeClr val="tx1"/>
                </a:solidFill>
                <a:latin typeface="+mn-lt"/>
                <a:ea typeface="+mn-ea"/>
                <a:cs typeface="+mn-cs"/>
              </a:rPr>
              <a:t>CIMIC</a:t>
            </a:r>
            <a:r>
              <a:rPr lang="pl-PL" sz="1200" kern="1200" dirty="0">
                <a:solidFill>
                  <a:schemeClr val="tx1"/>
                </a:solidFill>
                <a:latin typeface="+mn-lt"/>
                <a:ea typeface="+mn-ea"/>
                <a:cs typeface="+mn-cs"/>
              </a:rPr>
              <a:t>. </a:t>
            </a:r>
          </a:p>
          <a:p>
            <a:pPr algn="just"/>
            <a:r>
              <a:rPr lang="pl-PL" sz="1200" kern="1200" dirty="0">
                <a:solidFill>
                  <a:schemeClr val="tx1"/>
                </a:solidFill>
                <a:latin typeface="+mn-lt"/>
                <a:ea typeface="+mn-ea"/>
                <a:cs typeface="+mn-cs"/>
              </a:rPr>
              <a:t>Ponadto w polskim podporządkowaniu znajdowało się ok. 800 żołnierzy Stanów Zjednoczonych.</a:t>
            </a:r>
            <a:endParaRPr lang="pl-PL" dirty="0"/>
          </a:p>
          <a:p>
            <a:pPr algn="just"/>
            <a:endParaRPr lang="pl-PL" dirty="0"/>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7</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latin typeface="Arial" pitchFamily="34" charset="0"/>
                <a:ea typeface="+mn-ea"/>
                <a:cs typeface="Arial" pitchFamily="34" charset="0"/>
              </a:rPr>
              <a:t>	W wyniku działalności Polskiego Kontyngentu Wojskowego w Afganistanie, </a:t>
            </a:r>
            <a:r>
              <a:rPr lang="pl-PL" sz="1200" b="1" kern="1200" dirty="0">
                <a:solidFill>
                  <a:schemeClr val="tx1"/>
                </a:solidFill>
                <a:latin typeface="Arial" pitchFamily="34" charset="0"/>
                <a:ea typeface="+mn-ea"/>
                <a:cs typeface="Arial" pitchFamily="34" charset="0"/>
              </a:rPr>
              <a:t>przeszkolono 11 tys. żołnierzy, policjantów i cywilów</a:t>
            </a:r>
            <a:r>
              <a:rPr lang="pl-PL" sz="1200" kern="1200" dirty="0">
                <a:solidFill>
                  <a:schemeClr val="tx1"/>
                </a:solidFill>
                <a:latin typeface="Arial" pitchFamily="34" charset="0"/>
                <a:ea typeface="+mn-ea"/>
                <a:cs typeface="Arial" pitchFamily="34" charset="0"/>
              </a:rPr>
              <a:t>, a 3 Brygada Narodowej Armii Afganistanu (ANA) została uznana w 2013r. przez naczelnego dowódcę NATO za najlepszą spośród 8 brygad w obszarze operacyjnym </a:t>
            </a:r>
            <a:r>
              <a:rPr lang="pl-PL" sz="1200" kern="1200" dirty="0" err="1">
                <a:solidFill>
                  <a:schemeClr val="tx1"/>
                </a:solidFill>
                <a:latin typeface="Arial" pitchFamily="34" charset="0"/>
                <a:ea typeface="+mn-ea"/>
                <a:cs typeface="Arial" pitchFamily="34" charset="0"/>
              </a:rPr>
              <a:t>RC-EAST</a:t>
            </a:r>
            <a:r>
              <a:rPr lang="pl-PL" sz="1200" kern="1200" dirty="0">
                <a:solidFill>
                  <a:schemeClr val="tx1"/>
                </a:solidFill>
                <a:latin typeface="Arial" pitchFamily="34" charset="0"/>
                <a:ea typeface="+mn-ea"/>
                <a:cs typeface="Arial" pitchFamily="34" charset="0"/>
              </a:rPr>
              <a:t> i jedną z czterech brygad w całym Afganistanie o najniższym wskaźniku dezercji. Policja stała się natomiast jedną z najskuteczniej działających formacji </a:t>
            </a:r>
            <a:br>
              <a:rPr lang="pl-PL" sz="1200" kern="1200" dirty="0">
                <a:solidFill>
                  <a:schemeClr val="tx1"/>
                </a:solidFill>
                <a:latin typeface="Arial" pitchFamily="34" charset="0"/>
                <a:ea typeface="+mn-ea"/>
                <a:cs typeface="Arial" pitchFamily="34" charset="0"/>
              </a:rPr>
            </a:br>
            <a:r>
              <a:rPr lang="pl-PL" sz="1200" kern="1200" dirty="0">
                <a:solidFill>
                  <a:schemeClr val="tx1"/>
                </a:solidFill>
                <a:latin typeface="Arial" pitchFamily="34" charset="0"/>
                <a:ea typeface="+mn-ea"/>
                <a:cs typeface="Arial" pitchFamily="34" charset="0"/>
              </a:rPr>
              <a:t>w porównaniu z innymi prowincjami kraju. Dodatkowo 1052 żołnierzy i funkcjonariuszy ASB przeszkolonych zostało w Joint </a:t>
            </a:r>
            <a:r>
              <a:rPr lang="pl-PL" sz="1200" kern="1200" dirty="0" err="1">
                <a:solidFill>
                  <a:schemeClr val="tx1"/>
                </a:solidFill>
                <a:latin typeface="Arial" pitchFamily="34" charset="0"/>
                <a:ea typeface="+mn-ea"/>
                <a:cs typeface="Arial" pitchFamily="34" charset="0"/>
              </a:rPr>
              <a:t>Force</a:t>
            </a:r>
            <a:r>
              <a:rPr lang="pl-PL" sz="1200" kern="1200" dirty="0">
                <a:solidFill>
                  <a:schemeClr val="tx1"/>
                </a:solidFill>
                <a:latin typeface="Arial" pitchFamily="34" charset="0"/>
                <a:ea typeface="+mn-ea"/>
                <a:cs typeface="Arial" pitchFamily="34" charset="0"/>
              </a:rPr>
              <a:t> </a:t>
            </a:r>
            <a:r>
              <a:rPr lang="pl-PL" sz="1200" kern="1200" dirty="0" err="1">
                <a:solidFill>
                  <a:schemeClr val="tx1"/>
                </a:solidFill>
                <a:latin typeface="Arial" pitchFamily="34" charset="0"/>
                <a:ea typeface="+mn-ea"/>
                <a:cs typeface="Arial" pitchFamily="34" charset="0"/>
              </a:rPr>
              <a:t>Training</a:t>
            </a:r>
            <a:r>
              <a:rPr lang="pl-PL" sz="1200" kern="1200" dirty="0">
                <a:solidFill>
                  <a:schemeClr val="tx1"/>
                </a:solidFill>
                <a:latin typeface="Arial" pitchFamily="34" charset="0"/>
                <a:ea typeface="+mn-ea"/>
                <a:cs typeface="Arial" pitchFamily="34" charset="0"/>
              </a:rPr>
              <a:t> Centre (JFTC) w Bydgoszczy. Potwierdzeniem skuteczności wyszkolenia Afgańskich Sił Bezpieczeństwa było skuteczne  i samodzielne zabezpieczenie przez te siły uroczystych obchodów festiwalu „Ghazni  Światową Stolicą Kultury Islamu” oraz wyborów prezydenckich. Bardzo dobre zabezpieczenie powyższych przedsięwzięć pozwoliło zwiększyć zaufanie społeczności miasta Ghazni do Afgańskich Sił Bezpieczeństwa oraz władz lokalnych.</a:t>
            </a:r>
          </a:p>
          <a:p>
            <a:pPr algn="just"/>
            <a:endParaRPr lang="pl-PL" dirty="0"/>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8</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fontScale="85000" lnSpcReduction="10000"/>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latin typeface="Arial" pitchFamily="34" charset="0"/>
                <a:ea typeface="+mn-ea"/>
                <a:cs typeface="Arial" pitchFamily="34" charset="0"/>
              </a:rPr>
              <a:t>	W programie odbudowy prowincji Ghazni zrealizowano </a:t>
            </a:r>
            <a:r>
              <a:rPr lang="pl-PL" sz="1200" b="1" kern="1200" dirty="0">
                <a:solidFill>
                  <a:schemeClr val="tx1"/>
                </a:solidFill>
                <a:latin typeface="Arial" pitchFamily="34" charset="0"/>
                <a:ea typeface="+mn-ea"/>
                <a:cs typeface="Arial" pitchFamily="34" charset="0"/>
              </a:rPr>
              <a:t>194 projekty pomocowe</a:t>
            </a:r>
            <a:r>
              <a:rPr lang="pl-PL" sz="1200" kern="1200" dirty="0">
                <a:solidFill>
                  <a:schemeClr val="tx1"/>
                </a:solidFill>
                <a:latin typeface="Arial" pitchFamily="34" charset="0"/>
                <a:ea typeface="+mn-ea"/>
                <a:cs typeface="Arial" pitchFamily="34" charset="0"/>
              </a:rPr>
              <a:t>, w tym: 99 projektów infrastrukturalnych, 50 szkoleniowych i 45 zakupowych obejmujących budowę dróg (40 km), wodociągów (25 km), mostów (5), szkół, przedszkoli i domów dziecka (19), hydroelektrowni (3), zapór wodnych (4), oczyszczalni ścieków, wysypisk śmieci, studni (30), spalarni odpadów medycznych (10), wyremontowano szpitale (4), rozbudowano sieć energetyczną m. Ghazni, zmodernizowano bazary (4), zagospodarowano obszary zielone i tereny usługowo-techniczne (9), przeszkolono 4 tys. osób w zakresie sprawowania administracji, sądownictwa, szkolnictwa i aktywizacji zawodowej oraz wyposażono 130 obiektów użyteczności publicznej) </a:t>
            </a:r>
            <a:r>
              <a:rPr lang="pl-PL" sz="1200" b="1" kern="1200" dirty="0">
                <a:solidFill>
                  <a:schemeClr val="tx1"/>
                </a:solidFill>
                <a:latin typeface="Arial" pitchFamily="34" charset="0"/>
                <a:ea typeface="+mn-ea"/>
                <a:cs typeface="Arial" pitchFamily="34" charset="0"/>
              </a:rPr>
              <a:t>na łączną kwotę ponad 80 mln złotych</a:t>
            </a:r>
            <a:r>
              <a:rPr lang="pl-PL" sz="1200" kern="1200" dirty="0">
                <a:solidFill>
                  <a:schemeClr val="tx1"/>
                </a:solidFill>
                <a:latin typeface="Arial" pitchFamily="34" charset="0"/>
                <a:ea typeface="+mn-ea"/>
                <a:cs typeface="Arial" pitchFamily="34" charset="0"/>
              </a:rPr>
              <a:t>. Chociaż kwota ta nie jest duża w porównaniu z państwami bogatszymi od Polski, to zrealizowane projekty były bardzo udane, ponieważ potrzeba ich realizacji za każdym razem uzgodniona była z miejscową ludnością. Jednym z największych osiągnięć PRT w zakresie bezpieczeństwa w prowincji Ghazni było utworzenie Centrum Zarządzania Kryzysowego.</a:t>
            </a:r>
          </a:p>
          <a:p>
            <a:pPr algn="just"/>
            <a:endParaRPr lang="pl-PL" dirty="0">
              <a:latin typeface="Arial" pitchFamily="34" charset="0"/>
              <a:cs typeface="Arial" pitchFamily="34" charset="0"/>
            </a:endParaRPr>
          </a:p>
          <a:p>
            <a:pPr algn="just"/>
            <a:r>
              <a:rPr lang="pl-PL" sz="1200" kern="1200" dirty="0">
                <a:solidFill>
                  <a:schemeClr val="tx1"/>
                </a:solidFill>
                <a:latin typeface="Arial" pitchFamily="34" charset="0"/>
                <a:ea typeface="+mn-ea"/>
                <a:cs typeface="Arial" pitchFamily="34" charset="0"/>
              </a:rPr>
              <a:t>	W okresie największego zaangażowania personel medyczny PKW organizował cotygodniowe wyjazdy do wiosek prowincji, gdzie udzielał porad medycznych, przeprowadzał badania i wykonywał podstawowe zabiegi medyczne na rzecz lokalnej ludności. Ponadto, na długoterminowym leczeniu szpitalnym i rehabilitacji  w Polsce przebywały 4 osoby (1 chłopiec, 1 kobieta, 1 dziecko i 1 oficer ANA).</a:t>
            </a:r>
          </a:p>
          <a:p>
            <a:pPr marL="0" marR="0" indent="0" algn="just"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latin typeface="+mn-lt"/>
                <a:ea typeface="+mn-ea"/>
                <a:cs typeface="+mn-cs"/>
              </a:rPr>
              <a:t>Tylko na przestrzeni lat 2008-2014, przetransportowano i rozdysponowano wśród ludności prowincji </a:t>
            </a:r>
            <a:r>
              <a:rPr lang="pl-PL" sz="1200" b="1" kern="1200" dirty="0">
                <a:solidFill>
                  <a:schemeClr val="tx1"/>
                </a:solidFill>
                <a:latin typeface="+mn-lt"/>
                <a:ea typeface="+mn-ea"/>
                <a:cs typeface="+mn-cs"/>
              </a:rPr>
              <a:t>ponad 130 ton różnego rodzaju darów pomocy humanitarnej</a:t>
            </a:r>
            <a:r>
              <a:rPr lang="pl-PL" sz="1200" kern="1200" dirty="0">
                <a:solidFill>
                  <a:schemeClr val="tx1"/>
                </a:solidFill>
                <a:latin typeface="+mn-lt"/>
                <a:ea typeface="+mn-ea"/>
                <a:cs typeface="+mn-cs"/>
              </a:rPr>
              <a:t> pozyskanej od partnerów społecznych i organizacji pozarządowych oraz w ramach pomocy charytatywnej z zasobów MON przekazano 137 ton różnego rodzaju środków materiałowych (sprzęt kwaterunkowy, medyczny, żywnościowy, mundurowy, itp.) na łączną kwotę ok. 4,5 mln złotych.</a:t>
            </a:r>
          </a:p>
          <a:p>
            <a:pPr algn="just"/>
            <a:endParaRPr lang="pl-PL" dirty="0">
              <a:latin typeface="Arial" pitchFamily="34" charset="0"/>
              <a:cs typeface="Arial" pitchFamily="34" charset="0"/>
            </a:endParaRPr>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9</a:t>
            </a:fld>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algn="just"/>
            <a:r>
              <a:rPr lang="pl-PL" sz="1200" kern="1200" dirty="0">
                <a:solidFill>
                  <a:schemeClr val="tx1"/>
                </a:solidFill>
                <a:latin typeface="Arial" pitchFamily="34" charset="0"/>
                <a:ea typeface="+mn-ea"/>
                <a:cs typeface="Arial" pitchFamily="34" charset="0"/>
              </a:rPr>
              <a:t>	</a:t>
            </a:r>
            <a:endParaRPr lang="pl-PL" dirty="0">
              <a:latin typeface="Arial" pitchFamily="34" charset="0"/>
              <a:cs typeface="Arial" pitchFamily="34" charset="0"/>
            </a:endParaRPr>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10</a:t>
            </a:fld>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algn="just"/>
            <a:r>
              <a:rPr lang="pl-PL" sz="1200" kern="1200" dirty="0">
                <a:solidFill>
                  <a:schemeClr val="tx1"/>
                </a:solidFill>
                <a:latin typeface="Arial" pitchFamily="34" charset="0"/>
                <a:ea typeface="+mn-ea"/>
                <a:cs typeface="Arial" pitchFamily="34" charset="0"/>
              </a:rPr>
              <a:t>	</a:t>
            </a:r>
          </a:p>
          <a:p>
            <a:pPr algn="just"/>
            <a:endParaRPr lang="pl-PL" dirty="0">
              <a:latin typeface="Arial" pitchFamily="34" charset="0"/>
              <a:cs typeface="Arial" pitchFamily="34" charset="0"/>
            </a:endParaRPr>
          </a:p>
        </p:txBody>
      </p:sp>
      <p:sp>
        <p:nvSpPr>
          <p:cNvPr id="4" name="Symbol zastępczy numeru slajdu 3"/>
          <p:cNvSpPr>
            <a:spLocks noGrp="1"/>
          </p:cNvSpPr>
          <p:nvPr>
            <p:ph type="sldNum" sz="quarter" idx="10"/>
          </p:nvPr>
        </p:nvSpPr>
        <p:spPr/>
        <p:txBody>
          <a:bodyPr/>
          <a:lstStyle/>
          <a:p>
            <a:fld id="{2B1C29AF-C0AD-48AE-BEB8-9087E742971B}" type="slidenum">
              <a:rPr lang="pl-PL" smtClean="0"/>
              <a:pPr/>
              <a:t>11</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9" name="Podtytuł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Tytuł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pl-PL"/>
              <a:t>Kliknij, aby edytować styl</a:t>
            </a:r>
            <a:endParaRPr kumimoji="0" lang="en-US"/>
          </a:p>
        </p:txBody>
      </p:sp>
      <p:cxnSp>
        <p:nvCxnSpPr>
          <p:cNvPr id="8" name="Łącznik prosty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Łącznik prosty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a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Symbol zastępczy daty 14"/>
          <p:cNvSpPr>
            <a:spLocks noGrp="1"/>
          </p:cNvSpPr>
          <p:nvPr>
            <p:ph type="dt" sz="half" idx="10"/>
          </p:nvPr>
        </p:nvSpPr>
        <p:spPr/>
        <p:txBody>
          <a:bodyPr/>
          <a:lstStyle/>
          <a:p>
            <a:fld id="{8AAA1355-B307-443A-A30F-C37464E79A4F}" type="datetimeFigureOut">
              <a:rPr lang="pl-PL" smtClean="0"/>
              <a:pPr/>
              <a:t>03.05.2021</a:t>
            </a:fld>
            <a:endParaRPr lang="pl-PL"/>
          </a:p>
        </p:txBody>
      </p:sp>
      <p:sp>
        <p:nvSpPr>
          <p:cNvPr id="16" name="Symbol zastępczy numeru slajdu 15"/>
          <p:cNvSpPr>
            <a:spLocks noGrp="1"/>
          </p:cNvSpPr>
          <p:nvPr>
            <p:ph type="sldNum" sz="quarter" idx="11"/>
          </p:nvPr>
        </p:nvSpPr>
        <p:spPr/>
        <p:txBody>
          <a:bodyPr/>
          <a:lstStyle/>
          <a:p>
            <a:fld id="{39637511-D1C3-4307-BB3F-3351EA3AAECD}" type="slidenum">
              <a:rPr lang="pl-PL" smtClean="0"/>
              <a:pPr/>
              <a:t>‹#›</a:t>
            </a:fld>
            <a:endParaRPr lang="pl-PL"/>
          </a:p>
        </p:txBody>
      </p:sp>
      <p:sp>
        <p:nvSpPr>
          <p:cNvPr id="17" name="Symbol zastępczy stopki 16"/>
          <p:cNvSpPr>
            <a:spLocks noGrp="1"/>
          </p:cNvSpPr>
          <p:nvPr>
            <p:ph type="ftr" sz="quarter" idx="12"/>
          </p:nvPr>
        </p:nvSpPr>
        <p:spPr/>
        <p:txBody>
          <a:bodyPr/>
          <a:lstStyle/>
          <a:p>
            <a:endParaRPr lang="pl-PL"/>
          </a:p>
        </p:txBody>
      </p:sp>
    </p:spTree>
  </p:cSld>
  <p:clrMapOvr>
    <a:masterClrMapping/>
  </p:clrMapOvr>
  <p:transition spd="med">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8AAA1355-B307-443A-A30F-C37464E79A4F}" type="datetimeFigureOut">
              <a:rPr lang="pl-PL" smtClean="0"/>
              <a:pPr/>
              <a:t>03.05.2021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9637511-D1C3-4307-BB3F-3351EA3AAECD}" type="slidenum">
              <a:rPr lang="pl-PL" smtClean="0"/>
              <a:pPr/>
              <a:t>‹#›</a:t>
            </a:fld>
            <a:endParaRPr lang="pl-PL"/>
          </a:p>
        </p:txBody>
      </p:sp>
    </p:spTree>
  </p:cSld>
  <p:clrMapOvr>
    <a:masterClrMapping/>
  </p:clrMapOvr>
  <p:transition spd="med">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8AAA1355-B307-443A-A30F-C37464E79A4F}" type="datetimeFigureOut">
              <a:rPr lang="pl-PL" smtClean="0"/>
              <a:pPr/>
              <a:t>03.05.2021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9637511-D1C3-4307-BB3F-3351EA3AAECD}" type="slidenum">
              <a:rPr lang="pl-PL" smtClean="0"/>
              <a:pPr/>
              <a:t>‹#›</a:t>
            </a:fld>
            <a:endParaRPr lang="pl-PL"/>
          </a:p>
        </p:txBody>
      </p:sp>
    </p:spTree>
  </p:cSld>
  <p:clrMapOvr>
    <a:masterClrMapping/>
  </p:clrMapOvr>
  <p:transition spd="med">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9" name="Symbol zastępczy zawartości 8"/>
          <p:cNvSpPr>
            <a:spLocks noGrp="1"/>
          </p:cNvSpPr>
          <p:nvPr>
            <p:ph idx="1"/>
          </p:nvPr>
        </p:nvSpPr>
        <p:spPr>
          <a:xfrm>
            <a:off x="609600" y="1524000"/>
            <a:ext cx="109728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4" name="Symbol zastępczy daty 13"/>
          <p:cNvSpPr>
            <a:spLocks noGrp="1"/>
          </p:cNvSpPr>
          <p:nvPr>
            <p:ph type="dt" sz="half" idx="14"/>
          </p:nvPr>
        </p:nvSpPr>
        <p:spPr/>
        <p:txBody>
          <a:bodyPr/>
          <a:lstStyle/>
          <a:p>
            <a:fld id="{8AAA1355-B307-443A-A30F-C37464E79A4F}" type="datetimeFigureOut">
              <a:rPr lang="pl-PL" smtClean="0"/>
              <a:pPr/>
              <a:t>03.05.2021</a:t>
            </a:fld>
            <a:endParaRPr lang="pl-PL"/>
          </a:p>
        </p:txBody>
      </p:sp>
      <p:sp>
        <p:nvSpPr>
          <p:cNvPr id="15" name="Symbol zastępczy numeru slajdu 14"/>
          <p:cNvSpPr>
            <a:spLocks noGrp="1"/>
          </p:cNvSpPr>
          <p:nvPr>
            <p:ph type="sldNum" sz="quarter" idx="15"/>
          </p:nvPr>
        </p:nvSpPr>
        <p:spPr/>
        <p:txBody>
          <a:bodyPr/>
          <a:lstStyle>
            <a:lvl1pPr algn="ctr">
              <a:defRPr/>
            </a:lvl1pPr>
          </a:lstStyle>
          <a:p>
            <a:fld id="{39637511-D1C3-4307-BB3F-3351EA3AAECD}" type="slidenum">
              <a:rPr lang="pl-PL" smtClean="0"/>
              <a:pPr/>
              <a:t>‹#›</a:t>
            </a:fld>
            <a:endParaRPr lang="pl-PL"/>
          </a:p>
        </p:txBody>
      </p:sp>
      <p:sp>
        <p:nvSpPr>
          <p:cNvPr id="16" name="Symbol zastępczy stopki 15"/>
          <p:cNvSpPr>
            <a:spLocks noGrp="1"/>
          </p:cNvSpPr>
          <p:nvPr>
            <p:ph type="ftr" sz="quarter" idx="16"/>
          </p:nvPr>
        </p:nvSpPr>
        <p:spPr/>
        <p:txBody>
          <a:bodyPr/>
          <a:lstStyle/>
          <a:p>
            <a:endParaRPr lang="pl-PL"/>
          </a:p>
        </p:txBody>
      </p:sp>
      <p:sp>
        <p:nvSpPr>
          <p:cNvPr id="17" name="Tytuł 16"/>
          <p:cNvSpPr>
            <a:spLocks noGrp="1"/>
          </p:cNvSpPr>
          <p:nvPr>
            <p:ph type="title"/>
          </p:nvPr>
        </p:nvSpPr>
        <p:spPr/>
        <p:txBody>
          <a:bodyPr rtlCol="0" anchor="b" anchorCtr="0"/>
          <a:lstStyle/>
          <a:p>
            <a:r>
              <a:rPr kumimoji="0" lang="pl-PL"/>
              <a:t>Kliknij, aby edytować styl</a:t>
            </a:r>
            <a:endParaRPr kumimoji="0" lang="en-US"/>
          </a:p>
        </p:txBody>
      </p:sp>
    </p:spTree>
  </p:cSld>
  <p:clrMapOvr>
    <a:masterClrMapping/>
  </p:clrMapOvr>
  <p:transition spd="med">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fld id="{8AAA1355-B307-443A-A30F-C37464E79A4F}" type="datetimeFigureOut">
              <a:rPr lang="pl-PL" smtClean="0"/>
              <a:pPr/>
              <a:t>03.05.2021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9637511-D1C3-4307-BB3F-3351EA3AAECD}" type="slidenum">
              <a:rPr lang="pl-PL" smtClean="0"/>
              <a:pPr/>
              <a:t>‹#›</a:t>
            </a:fld>
            <a:endParaRPr lang="pl-PL"/>
          </a:p>
        </p:txBody>
      </p:sp>
      <p:sp>
        <p:nvSpPr>
          <p:cNvPr id="2" name="Tytuł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pl-PL"/>
              <a:t>Kliknij, aby edytować styl</a:t>
            </a:r>
            <a:endParaRPr kumimoji="0" lang="en-US"/>
          </a:p>
        </p:txBody>
      </p:sp>
      <p:sp>
        <p:nvSpPr>
          <p:cNvPr id="3" name="Symbol zastępczy tekstu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cxnSp>
        <p:nvCxnSpPr>
          <p:cNvPr id="7" name="Łącznik prosty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5" name="Symbol zastępczy daty 4"/>
          <p:cNvSpPr>
            <a:spLocks noGrp="1"/>
          </p:cNvSpPr>
          <p:nvPr>
            <p:ph type="dt" sz="half" idx="10"/>
          </p:nvPr>
        </p:nvSpPr>
        <p:spPr/>
        <p:txBody>
          <a:bodyPr/>
          <a:lstStyle/>
          <a:p>
            <a:fld id="{8AAA1355-B307-443A-A30F-C37464E79A4F}" type="datetimeFigureOut">
              <a:rPr lang="pl-PL" smtClean="0"/>
              <a:pPr/>
              <a:t>03.05.2021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9637511-D1C3-4307-BB3F-3351EA3AAECD}" type="slidenum">
              <a:rPr lang="pl-PL" smtClean="0"/>
              <a:pPr/>
              <a:t>‹#›</a:t>
            </a:fld>
            <a:endParaRPr lang="pl-PL"/>
          </a:p>
        </p:txBody>
      </p:sp>
      <p:sp>
        <p:nvSpPr>
          <p:cNvPr id="2" name="Tytuł 1"/>
          <p:cNvSpPr>
            <a:spLocks noGrp="1"/>
          </p:cNvSpPr>
          <p:nvPr>
            <p:ph type="title"/>
          </p:nvPr>
        </p:nvSpPr>
        <p:spPr/>
        <p:txBody>
          <a:bodyPr/>
          <a:lstStyle/>
          <a:p>
            <a:r>
              <a:rPr kumimoji="0" lang="pl-PL"/>
              <a:t>Kliknij, aby edytować styl</a:t>
            </a:r>
            <a:endParaRPr kumimoji="0" lang="en-US"/>
          </a:p>
        </p:txBody>
      </p:sp>
      <p:sp>
        <p:nvSpPr>
          <p:cNvPr id="11" name="Symbol zastępczy zawartości 10"/>
          <p:cNvSpPr>
            <a:spLocks noGrp="1"/>
          </p:cNvSpPr>
          <p:nvPr>
            <p:ph sz="half" idx="1"/>
          </p:nvPr>
        </p:nvSpPr>
        <p:spPr>
          <a:xfrm>
            <a:off x="609600" y="1524000"/>
            <a:ext cx="5413248"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3" name="Symbol zastępczy zawartości 12"/>
          <p:cNvSpPr>
            <a:spLocks noGrp="1"/>
          </p:cNvSpPr>
          <p:nvPr>
            <p:ph sz="half" idx="2"/>
          </p:nvPr>
        </p:nvSpPr>
        <p:spPr>
          <a:xfrm>
            <a:off x="6197600" y="1524000"/>
            <a:ext cx="5413248"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transition spd="med">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9" name="Symbol zastępczy numeru slajdu 8"/>
          <p:cNvSpPr>
            <a:spLocks noGrp="1"/>
          </p:cNvSpPr>
          <p:nvPr>
            <p:ph type="sldNum" sz="quarter" idx="12"/>
          </p:nvPr>
        </p:nvSpPr>
        <p:spPr/>
        <p:txBody>
          <a:bodyPr/>
          <a:lstStyle/>
          <a:p>
            <a:fld id="{39637511-D1C3-4307-BB3F-3351EA3AAECD}" type="slidenum">
              <a:rPr lang="pl-PL" smtClean="0"/>
              <a:pPr/>
              <a:t>‹#›</a:t>
            </a:fld>
            <a:endParaRPr lang="pl-PL"/>
          </a:p>
        </p:txBody>
      </p:sp>
      <p:sp>
        <p:nvSpPr>
          <p:cNvPr id="8" name="Symbol zastępczy stopki 7"/>
          <p:cNvSpPr>
            <a:spLocks noGrp="1"/>
          </p:cNvSpPr>
          <p:nvPr>
            <p:ph type="ftr" sz="quarter" idx="11"/>
          </p:nvPr>
        </p:nvSpPr>
        <p:spPr/>
        <p:txBody>
          <a:bodyPr/>
          <a:lstStyle/>
          <a:p>
            <a:endParaRPr lang="pl-PL"/>
          </a:p>
        </p:txBody>
      </p:sp>
      <p:sp>
        <p:nvSpPr>
          <p:cNvPr id="7" name="Symbol zastępczy daty 6"/>
          <p:cNvSpPr>
            <a:spLocks noGrp="1"/>
          </p:cNvSpPr>
          <p:nvPr>
            <p:ph type="dt" sz="half" idx="10"/>
          </p:nvPr>
        </p:nvSpPr>
        <p:spPr/>
        <p:txBody>
          <a:bodyPr/>
          <a:lstStyle/>
          <a:p>
            <a:fld id="{8AAA1355-B307-443A-A30F-C37464E79A4F}" type="datetimeFigureOut">
              <a:rPr lang="pl-PL" smtClean="0"/>
              <a:pPr/>
              <a:t>03.05.2021</a:t>
            </a:fld>
            <a:endParaRPr lang="pl-PL"/>
          </a:p>
        </p:txBody>
      </p:sp>
      <p:sp>
        <p:nvSpPr>
          <p:cNvPr id="3" name="Symbol zastępczy tekstu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32" name="Symbol zastępczy zawartości 31"/>
          <p:cNvSpPr>
            <a:spLocks noGrp="1"/>
          </p:cNvSpPr>
          <p:nvPr>
            <p:ph sz="half" idx="2"/>
          </p:nvPr>
        </p:nvSpPr>
        <p:spPr>
          <a:xfrm>
            <a:off x="609600" y="2201896"/>
            <a:ext cx="5384800" cy="391363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34" name="Symbol zastępczy zawartości 33"/>
          <p:cNvSpPr>
            <a:spLocks noGrp="1"/>
          </p:cNvSpPr>
          <p:nvPr>
            <p:ph sz="quarter" idx="4"/>
          </p:nvPr>
        </p:nvSpPr>
        <p:spPr>
          <a:xfrm>
            <a:off x="6199717" y="2201896"/>
            <a:ext cx="5384800" cy="391363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 name="Tytuł 1"/>
          <p:cNvSpPr>
            <a:spLocks noGrp="1"/>
          </p:cNvSpPr>
          <p:nvPr>
            <p:ph type="title"/>
          </p:nvPr>
        </p:nvSpPr>
        <p:spPr>
          <a:xfrm>
            <a:off x="609600" y="155448"/>
            <a:ext cx="10972800" cy="1143000"/>
          </a:xfrm>
        </p:spPr>
        <p:txBody>
          <a:bodyPr anchor="b" anchorCtr="0"/>
          <a:lstStyle>
            <a:lvl1pPr>
              <a:defRPr/>
            </a:lvl1pPr>
          </a:lstStyle>
          <a:p>
            <a:r>
              <a:rPr kumimoji="0" lang="pl-PL"/>
              <a:t>Kliknij, aby edytować styl</a:t>
            </a:r>
            <a:endParaRPr kumimoji="0" lang="en-US"/>
          </a:p>
        </p:txBody>
      </p:sp>
      <p:sp>
        <p:nvSpPr>
          <p:cNvPr id="12" name="Symbol zastępczy tekstu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cxnSp>
        <p:nvCxnSpPr>
          <p:cNvPr id="10" name="Łącznik prosty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fld id="{8AAA1355-B307-443A-A30F-C37464E79A4F}" type="datetimeFigureOut">
              <a:rPr lang="pl-PL" smtClean="0"/>
              <a:pPr/>
              <a:t>03.05.2021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39637511-D1C3-4307-BB3F-3351EA3AAECD}" type="slidenum">
              <a:rPr lang="pl-PL" smtClean="0"/>
              <a:pPr/>
              <a:t>‹#›</a:t>
            </a:fld>
            <a:endParaRPr lang="pl-PL"/>
          </a:p>
        </p:txBody>
      </p:sp>
      <p:sp>
        <p:nvSpPr>
          <p:cNvPr id="2" name="Tytuł 1"/>
          <p:cNvSpPr>
            <a:spLocks noGrp="1"/>
          </p:cNvSpPr>
          <p:nvPr>
            <p:ph type="title"/>
          </p:nvPr>
        </p:nvSpPr>
        <p:spPr/>
        <p:txBody>
          <a:bodyPr/>
          <a:lstStyle/>
          <a:p>
            <a:r>
              <a:rPr kumimoji="0" lang="pl-PL"/>
              <a:t>Kliknij, aby edytować styl</a:t>
            </a:r>
            <a:endParaRPr kumimoji="0" lang="en-US"/>
          </a:p>
        </p:txBody>
      </p:sp>
    </p:spTree>
  </p:cSld>
  <p:clrMapOvr>
    <a:masterClrMapping/>
  </p:clrMapOvr>
  <p:transition spd="med">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AAA1355-B307-443A-A30F-C37464E79A4F}" type="datetimeFigureOut">
              <a:rPr lang="pl-PL" smtClean="0"/>
              <a:pPr/>
              <a:t>03.05.2021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39637511-D1C3-4307-BB3F-3351EA3AAECD}" type="slidenum">
              <a:rPr lang="pl-PL" smtClean="0"/>
              <a:pPr/>
              <a:t>‹#›</a:t>
            </a:fld>
            <a:endParaRPr lang="pl-PL"/>
          </a:p>
        </p:txBody>
      </p:sp>
    </p:spTree>
  </p:cSld>
  <p:clrMapOvr>
    <a:masterClrMapping/>
  </p:clrMapOvr>
  <p:transition spd="med">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9" name="Symbol zastępczy zawartości 28"/>
          <p:cNvSpPr>
            <a:spLocks noGrp="1"/>
          </p:cNvSpPr>
          <p:nvPr>
            <p:ph sz="quarter" idx="1"/>
          </p:nvPr>
        </p:nvSpPr>
        <p:spPr>
          <a:xfrm>
            <a:off x="609600" y="457200"/>
            <a:ext cx="8331200" cy="5715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3" name="Symbol zastępczy tekstu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31" name="Tytuł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l-PL"/>
              <a:t>Kliknij, aby edytować styl</a:t>
            </a:r>
            <a:endParaRPr kumimoji="0" lang="en-US"/>
          </a:p>
        </p:txBody>
      </p:sp>
      <p:sp>
        <p:nvSpPr>
          <p:cNvPr id="8" name="Symbol zastępczy daty 7"/>
          <p:cNvSpPr>
            <a:spLocks noGrp="1"/>
          </p:cNvSpPr>
          <p:nvPr>
            <p:ph type="dt" sz="half" idx="14"/>
          </p:nvPr>
        </p:nvSpPr>
        <p:spPr/>
        <p:txBody>
          <a:bodyPr/>
          <a:lstStyle/>
          <a:p>
            <a:fld id="{8AAA1355-B307-443A-A30F-C37464E79A4F}" type="datetimeFigureOut">
              <a:rPr lang="pl-PL" smtClean="0"/>
              <a:pPr/>
              <a:t>03.05.2021</a:t>
            </a:fld>
            <a:endParaRPr lang="pl-PL"/>
          </a:p>
        </p:txBody>
      </p:sp>
      <p:sp>
        <p:nvSpPr>
          <p:cNvPr id="9" name="Symbol zastępczy numeru slajdu 8"/>
          <p:cNvSpPr>
            <a:spLocks noGrp="1"/>
          </p:cNvSpPr>
          <p:nvPr>
            <p:ph type="sldNum" sz="quarter" idx="15"/>
          </p:nvPr>
        </p:nvSpPr>
        <p:spPr/>
        <p:txBody>
          <a:bodyPr/>
          <a:lstStyle/>
          <a:p>
            <a:fld id="{39637511-D1C3-4307-BB3F-3351EA3AAECD}" type="slidenum">
              <a:rPr lang="pl-PL" smtClean="0"/>
              <a:pPr/>
              <a:t>‹#›</a:t>
            </a:fld>
            <a:endParaRPr lang="pl-PL"/>
          </a:p>
        </p:txBody>
      </p:sp>
      <p:sp>
        <p:nvSpPr>
          <p:cNvPr id="10" name="Symbol zastępczy stopki 9"/>
          <p:cNvSpPr>
            <a:spLocks noGrp="1"/>
          </p:cNvSpPr>
          <p:nvPr>
            <p:ph type="ftr" sz="quarter" idx="16"/>
          </p:nvPr>
        </p:nvSpPr>
        <p:spPr/>
        <p:txBody>
          <a:bodyPr/>
          <a:lstStyle/>
          <a:p>
            <a:endParaRPr lang="pl-PL"/>
          </a:p>
        </p:txBody>
      </p:sp>
    </p:spTree>
  </p:cSld>
  <p:clrMapOvr>
    <a:masterClrMapping/>
  </p:clrMapOvr>
  <p:transition spd="med">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l-PL"/>
              <a:t>Kliknij, aby edytować styl</a:t>
            </a:r>
            <a:endParaRPr kumimoji="0" lang="en-US"/>
          </a:p>
        </p:txBody>
      </p:sp>
      <p:sp>
        <p:nvSpPr>
          <p:cNvPr id="3" name="Symbol zastępczy obrazu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pl-PL"/>
              <a:t>Kliknij ikonę, aby dodać obraz</a:t>
            </a:r>
            <a:endParaRPr kumimoji="0" lang="en-US"/>
          </a:p>
        </p:txBody>
      </p:sp>
      <p:sp>
        <p:nvSpPr>
          <p:cNvPr id="4" name="Symbol zastępczy tekstu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8" name="Symbol zastępczy daty 7"/>
          <p:cNvSpPr>
            <a:spLocks noGrp="1"/>
          </p:cNvSpPr>
          <p:nvPr>
            <p:ph type="dt" sz="half" idx="10"/>
          </p:nvPr>
        </p:nvSpPr>
        <p:spPr/>
        <p:txBody>
          <a:bodyPr/>
          <a:lstStyle/>
          <a:p>
            <a:fld id="{8AAA1355-B307-443A-A30F-C37464E79A4F}" type="datetimeFigureOut">
              <a:rPr lang="pl-PL" smtClean="0"/>
              <a:pPr/>
              <a:t>03.05.2021</a:t>
            </a:fld>
            <a:endParaRPr lang="pl-PL"/>
          </a:p>
        </p:txBody>
      </p:sp>
      <p:sp>
        <p:nvSpPr>
          <p:cNvPr id="9" name="Symbol zastępczy numeru slajdu 8"/>
          <p:cNvSpPr>
            <a:spLocks noGrp="1"/>
          </p:cNvSpPr>
          <p:nvPr>
            <p:ph type="sldNum" sz="quarter" idx="11"/>
          </p:nvPr>
        </p:nvSpPr>
        <p:spPr/>
        <p:txBody>
          <a:bodyPr/>
          <a:lstStyle/>
          <a:p>
            <a:fld id="{39637511-D1C3-4307-BB3F-3351EA3AAECD}" type="slidenum">
              <a:rPr lang="pl-PL" smtClean="0"/>
              <a:pPr/>
              <a:t>‹#›</a:t>
            </a:fld>
            <a:endParaRPr lang="pl-PL"/>
          </a:p>
        </p:txBody>
      </p:sp>
      <p:sp>
        <p:nvSpPr>
          <p:cNvPr id="10" name="Symbol zastępczy stopki 9"/>
          <p:cNvSpPr>
            <a:spLocks noGrp="1"/>
          </p:cNvSpPr>
          <p:nvPr>
            <p:ph type="ftr" sz="quarter" idx="12"/>
          </p:nvPr>
        </p:nvSpPr>
        <p:spPr/>
        <p:txBody>
          <a:bodyPr/>
          <a:lstStyle/>
          <a:p>
            <a:endParaRPr lang="pl-PL"/>
          </a:p>
        </p:txBody>
      </p:sp>
    </p:spTree>
  </p:cSld>
  <p:clrMapOvr>
    <a:masterClrMapping/>
  </p:clrMapOvr>
  <p:transition spd="med">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Symbol zastępczy tekstu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24" name="Symbol zastępczy daty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8AAA1355-B307-443A-A30F-C37464E79A4F}" type="datetimeFigureOut">
              <a:rPr lang="pl-PL" smtClean="0"/>
              <a:pPr/>
              <a:t>03.05.2021</a:t>
            </a:fld>
            <a:endParaRPr lang="pl-PL"/>
          </a:p>
        </p:txBody>
      </p:sp>
      <p:sp>
        <p:nvSpPr>
          <p:cNvPr id="10" name="Symbol zastępczy stopki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pl-PL"/>
          </a:p>
        </p:txBody>
      </p:sp>
      <p:sp>
        <p:nvSpPr>
          <p:cNvPr id="22" name="Symbol zastępczy numeru slajdu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39637511-D1C3-4307-BB3F-3351EA3AAECD}" type="slidenum">
              <a:rPr lang="pl-PL" smtClean="0"/>
              <a:pPr/>
              <a:t>‹#›</a:t>
            </a:fld>
            <a:endParaRPr lang="pl-PL"/>
          </a:p>
        </p:txBody>
      </p:sp>
      <p:sp>
        <p:nvSpPr>
          <p:cNvPr id="5" name="Symbol zastępczy tytułu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pl-PL"/>
              <a:t>Kliknij, aby edytować styl</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dir="d"/>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pl.wikipedia.org/wiki/Medal_NATO" TargetMode="External"/><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pl.wikipedia.org/wiki/Gwiazda_Afganistanu"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pl.wikipedia.org/wiki/Plik:Polish_Army_soldiers_in_Afghanistan.jpg"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pl.wikipedia.org/wiki/Plik:Afghanistan_Ghazni_Province_location.P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38" y="0"/>
            <a:ext cx="12192000" cy="6858000"/>
          </a:xfrm>
          <a:prstGeom prst="rect">
            <a:avLst/>
          </a:prstGeom>
          <a:noFill/>
          <a:ln>
            <a:noFill/>
          </a:ln>
          <a:effectLst>
            <a:glow rad="127000">
              <a:schemeClr val="accent1">
                <a:alpha val="65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ostokąt 4"/>
          <p:cNvSpPr/>
          <p:nvPr/>
        </p:nvSpPr>
        <p:spPr>
          <a:xfrm>
            <a:off x="1524000" y="1800156"/>
            <a:ext cx="9144000" cy="175432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pl-PL" sz="3600" kern="10" spc="50" dirty="0">
                <a:ln w="11430"/>
                <a:solidFill>
                  <a:srgbClr val="0000FF"/>
                </a:solidFill>
                <a:effectLst>
                  <a:outerShdw blurRad="76200" dist="50800" dir="5400000" algn="tl" rotWithShape="0">
                    <a:srgbClr val="000000">
                      <a:alpha val="65000"/>
                    </a:srgbClr>
                  </a:outerShdw>
                </a:effectLst>
                <a:latin typeface="Arial Black"/>
                <a:cs typeface="Arial" charset="0"/>
              </a:rPr>
              <a:t> Zaangażowanie SZRP w operacje  poza granicami kraju</a:t>
            </a:r>
          </a:p>
          <a:p>
            <a:pPr algn="ctr" eaLnBrk="1" hangingPunct="1">
              <a:defRPr/>
            </a:pPr>
            <a:r>
              <a:rPr lang="pl-PL" sz="3600" kern="10" spc="50" dirty="0">
                <a:ln w="11430"/>
                <a:solidFill>
                  <a:srgbClr val="0000FF"/>
                </a:solidFill>
                <a:effectLst>
                  <a:outerShdw blurRad="76200" dist="50800" dir="5400000" algn="tl" rotWithShape="0">
                    <a:srgbClr val="000000">
                      <a:alpha val="65000"/>
                    </a:srgbClr>
                  </a:outerShdw>
                </a:effectLst>
                <a:latin typeface="Arial Black"/>
                <a:cs typeface="Arial" charset="0"/>
              </a:rPr>
              <a:t>AFGANISTAN</a:t>
            </a:r>
          </a:p>
        </p:txBody>
      </p:sp>
      <p:pic>
        <p:nvPicPr>
          <p:cNvPr id="6" name="Picture 41" descr="IS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684" y="3840163"/>
            <a:ext cx="1036637"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ostokąt 7"/>
          <p:cNvSpPr/>
          <p:nvPr/>
        </p:nvSpPr>
        <p:spPr>
          <a:xfrm>
            <a:off x="6310800" y="4692918"/>
            <a:ext cx="5631543" cy="132343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pl-PL" sz="2000" kern="10" spc="50" dirty="0">
                <a:ln w="11430"/>
                <a:solidFill>
                  <a:srgbClr val="0000FF"/>
                </a:solidFill>
                <a:effectLst>
                  <a:outerShdw blurRad="76200" dist="50800" dir="5400000" algn="tl" rotWithShape="0">
                    <a:srgbClr val="000000">
                      <a:alpha val="65000"/>
                    </a:srgbClr>
                  </a:outerShdw>
                </a:effectLst>
                <a:latin typeface="Arial Black"/>
                <a:cs typeface="Arial" charset="0"/>
              </a:rPr>
              <a:t> OPRACOWAŁ:</a:t>
            </a:r>
          </a:p>
          <a:p>
            <a:pPr algn="ctr" eaLnBrk="1" hangingPunct="1">
              <a:defRPr/>
            </a:pPr>
            <a:r>
              <a:rPr lang="pl-PL" sz="2000" kern="10" spc="50" dirty="0">
                <a:ln w="11430"/>
                <a:solidFill>
                  <a:srgbClr val="0000FF"/>
                </a:solidFill>
                <a:effectLst>
                  <a:outerShdw blurRad="76200" dist="50800" dir="5400000" algn="tl" rotWithShape="0">
                    <a:srgbClr val="000000">
                      <a:alpha val="65000"/>
                    </a:srgbClr>
                  </a:outerShdw>
                </a:effectLst>
                <a:latin typeface="Arial Black"/>
                <a:cs typeface="Arial" charset="0"/>
              </a:rPr>
              <a:t>Jakub KOŚCIECHA</a:t>
            </a:r>
          </a:p>
          <a:p>
            <a:pPr algn="ctr" eaLnBrk="1" hangingPunct="1">
              <a:defRPr/>
            </a:pPr>
            <a:r>
              <a:rPr lang="pl-PL" sz="2000" kern="10" spc="50" dirty="0">
                <a:ln w="11430"/>
                <a:solidFill>
                  <a:srgbClr val="0000FF"/>
                </a:solidFill>
                <a:effectLst>
                  <a:outerShdw blurRad="76200" dist="50800" dir="5400000" algn="tl" rotWithShape="0">
                    <a:srgbClr val="000000">
                      <a:alpha val="65000"/>
                    </a:srgbClr>
                  </a:outerShdw>
                </a:effectLst>
                <a:latin typeface="Arial Black"/>
                <a:cs typeface="Arial" charset="0"/>
              </a:rPr>
              <a:t>BEZPIECZEŃSTWO NARODOWE </a:t>
            </a:r>
          </a:p>
          <a:p>
            <a:pPr algn="ctr" eaLnBrk="1" hangingPunct="1">
              <a:defRPr/>
            </a:pPr>
            <a:r>
              <a:rPr lang="pl-PL" sz="2000" kern="10" spc="50" dirty="0">
                <a:ln w="11430"/>
                <a:solidFill>
                  <a:srgbClr val="0000FF"/>
                </a:solidFill>
                <a:effectLst>
                  <a:outerShdw blurRad="76200" dist="50800" dir="5400000" algn="tl" rotWithShape="0">
                    <a:srgbClr val="000000">
                      <a:alpha val="65000"/>
                    </a:srgbClr>
                  </a:outerShdw>
                </a:effectLst>
                <a:latin typeface="Arial Black"/>
                <a:cs typeface="Arial" charset="0"/>
              </a:rPr>
              <a:t>6 semestr 26+</a:t>
            </a:r>
            <a:endParaRPr lang="pl-PL" sz="3600" kern="10" spc="50" dirty="0">
              <a:ln w="11430"/>
              <a:solidFill>
                <a:srgbClr val="0000FF"/>
              </a:solidFill>
              <a:effectLst>
                <a:outerShdw blurRad="76200" dist="50800" dir="5400000" algn="tl" rotWithShape="0">
                  <a:srgbClr val="000000">
                    <a:alpha val="65000"/>
                  </a:srgbClr>
                </a:outerShdw>
              </a:effectLst>
              <a:latin typeface="Arial Black"/>
              <a:cs typeface="Arial" charset="0"/>
            </a:endParaRPr>
          </a:p>
        </p:txBody>
      </p:sp>
    </p:spTree>
    <p:extLst>
      <p:ext uri="{BB962C8B-B14F-4D97-AF65-F5344CB8AC3E}">
        <p14:creationId xmlns:p14="http://schemas.microsoft.com/office/powerpoint/2010/main" val="513572163"/>
      </p:ext>
    </p:extLst>
  </p:cSld>
  <p:clrMapOvr>
    <a:masterClrMapping/>
  </p:clrMapOvr>
  <p:transition spd="med" advTm="1000">
    <p:pull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404028" y="1570090"/>
            <a:ext cx="11538857" cy="1631216"/>
          </a:xfrm>
          <a:prstGeom prst="rect">
            <a:avLst/>
          </a:prstGeom>
          <a:noFill/>
        </p:spPr>
        <p:txBody>
          <a:bodyPr wrap="square" rtlCol="0">
            <a:spAutoFit/>
          </a:bodyPr>
          <a:lstStyle/>
          <a:p>
            <a:pPr marL="174625" algn="ctr"/>
            <a:r>
              <a:rPr lang="pl-PL" sz="2000" dirty="0">
                <a:latin typeface="Arial" pitchFamily="34" charset="0"/>
                <a:cs typeface="Arial" pitchFamily="34" charset="0"/>
              </a:rPr>
              <a:t>W okresie największego zaangażowania personel medyczny PKW organizował cotygodniowe wyjazdy do wiosek prowincji, gdzie udzielał porad medycznych, przeprowadzał badania i wykonywał podstawowe zabiegi medyczne na rzecz lokalnej ludności. Ponadto, na długoterminowym leczeniu szpitalnym i rehabilitacji  w Polsce przebywały 4 osoby </a:t>
            </a:r>
          </a:p>
          <a:p>
            <a:pPr marL="174625" algn="ctr"/>
            <a:r>
              <a:rPr lang="pl-PL" sz="2000" dirty="0">
                <a:latin typeface="Arial" pitchFamily="34" charset="0"/>
                <a:cs typeface="Arial" pitchFamily="34" charset="0"/>
              </a:rPr>
              <a:t>(1 chłopiec, 1 kobieta, 1 dziecko i 1 oficer ANA).</a:t>
            </a:r>
            <a:endParaRPr lang="pl-PL" sz="2000" i="1" u="sng" dirty="0">
              <a:solidFill>
                <a:schemeClr val="bg1"/>
              </a:solidFill>
              <a:latin typeface="Arial" pitchFamily="34" charset="0"/>
              <a:cs typeface="Arial" pitchFamily="34" charset="0"/>
            </a:endParaRPr>
          </a:p>
        </p:txBody>
      </p:sp>
      <p:sp>
        <p:nvSpPr>
          <p:cNvPr id="6" name="pole tekstowe 5"/>
          <p:cNvSpPr txBox="1"/>
          <p:nvPr/>
        </p:nvSpPr>
        <p:spPr>
          <a:xfrm>
            <a:off x="1654854" y="615983"/>
            <a:ext cx="9405031" cy="954107"/>
          </a:xfrm>
          <a:prstGeom prst="rect">
            <a:avLst/>
          </a:prstGeom>
          <a:noFill/>
        </p:spPr>
        <p:txBody>
          <a:bodyPr wrap="square" rtlCol="0">
            <a:spAutoFit/>
          </a:bodyPr>
          <a:lstStyle/>
          <a:p>
            <a:pPr algn="ctr"/>
            <a:r>
              <a:rPr lang="pl-PL" sz="2800" b="1" dirty="0">
                <a:solidFill>
                  <a:schemeClr val="bg1"/>
                </a:solidFill>
                <a:latin typeface="Arial" panose="020B0604020202020204" pitchFamily="34" charset="0"/>
                <a:cs typeface="Arial" panose="020B0604020202020204" pitchFamily="34" charset="0"/>
              </a:rPr>
              <a:t>Polski Kontyngent Wojskowy w Afganistanie </a:t>
            </a:r>
            <a:br>
              <a:rPr lang="pl-PL" sz="2800" b="1" dirty="0">
                <a:solidFill>
                  <a:schemeClr val="bg1"/>
                </a:solidFill>
                <a:latin typeface="Arial" panose="020B0604020202020204" pitchFamily="34" charset="0"/>
                <a:cs typeface="Arial" panose="020B0604020202020204" pitchFamily="34" charset="0"/>
              </a:rPr>
            </a:br>
            <a:r>
              <a:rPr lang="pl-PL" sz="2800" b="1" i="1" dirty="0">
                <a:solidFill>
                  <a:srgbClr val="FF0000"/>
                </a:solidFill>
                <a:latin typeface="Arial" panose="020B0604020202020204" pitchFamily="34" charset="0"/>
                <a:cs typeface="Arial" panose="020B0604020202020204" pitchFamily="34" charset="0"/>
              </a:rPr>
              <a:t>POMOC MEDYCZNA</a:t>
            </a:r>
            <a:endParaRPr lang="pl-PL" sz="2800" i="1" dirty="0">
              <a:solidFill>
                <a:srgbClr val="FF0000"/>
              </a:solidFill>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859C4ABC-6EE9-4E1A-A175-DFF1450E0B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369" y="3201306"/>
            <a:ext cx="5326673" cy="3327182"/>
          </a:xfrm>
          <a:prstGeom prst="rect">
            <a:avLst/>
          </a:prstGeom>
        </p:spPr>
      </p:pic>
      <p:pic>
        <p:nvPicPr>
          <p:cNvPr id="8" name="Obraz 7">
            <a:extLst>
              <a:ext uri="{FF2B5EF4-FFF2-40B4-BE49-F238E27FC236}">
                <a16:creationId xmlns:a16="http://schemas.microsoft.com/office/drawing/2014/main" id="{FE9BE239-FCB9-4A55-B84D-C5DF6AB27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247" y="3201306"/>
            <a:ext cx="5199184" cy="3327182"/>
          </a:xfrm>
          <a:prstGeom prst="rect">
            <a:avLst/>
          </a:prstGeom>
        </p:spPr>
      </p:pic>
    </p:spTree>
    <p:extLst>
      <p:ext uri="{BB962C8B-B14F-4D97-AF65-F5344CB8AC3E}">
        <p14:creationId xmlns:p14="http://schemas.microsoft.com/office/powerpoint/2010/main" val="559327154"/>
      </p:ext>
    </p:extLst>
  </p:cSld>
  <p:clrMapOvr>
    <a:masterClrMapping/>
  </p:clrMapOvr>
  <p:transition spd="med">
    <p:pull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326571" y="1500682"/>
            <a:ext cx="11538857" cy="2677656"/>
          </a:xfrm>
          <a:prstGeom prst="rect">
            <a:avLst/>
          </a:prstGeom>
          <a:noFill/>
        </p:spPr>
        <p:txBody>
          <a:bodyPr wrap="square" rtlCol="0">
            <a:spAutoFit/>
          </a:bodyPr>
          <a:lstStyle/>
          <a:p>
            <a:pPr algn="ctr">
              <a:defRPr/>
            </a:pPr>
            <a:r>
              <a:rPr lang="pl-PL" sz="2400" dirty="0">
                <a:latin typeface="Arial" pitchFamily="34" charset="0"/>
                <a:cs typeface="Arial" pitchFamily="34" charset="0"/>
              </a:rPr>
              <a:t>Tylko na przestrzeni lat 2008-2014, przetransportowano i rozdysponowano wśród ludności prowincji </a:t>
            </a:r>
            <a:r>
              <a:rPr lang="pl-PL" sz="2400" b="1" dirty="0">
                <a:solidFill>
                  <a:srgbClr val="FF0000"/>
                </a:solidFill>
                <a:latin typeface="Arial" pitchFamily="34" charset="0"/>
                <a:cs typeface="Arial" pitchFamily="34" charset="0"/>
              </a:rPr>
              <a:t>ponad 130 ton różnego rodzaju darów pomocy humanitarnej</a:t>
            </a:r>
            <a:r>
              <a:rPr lang="pl-PL" sz="2400" dirty="0">
                <a:solidFill>
                  <a:srgbClr val="FF0000"/>
                </a:solidFill>
                <a:latin typeface="Arial" pitchFamily="34" charset="0"/>
                <a:cs typeface="Arial" pitchFamily="34" charset="0"/>
              </a:rPr>
              <a:t> </a:t>
            </a:r>
            <a:r>
              <a:rPr lang="pl-PL" sz="2400" dirty="0">
                <a:latin typeface="Arial" pitchFamily="34" charset="0"/>
                <a:cs typeface="Arial" pitchFamily="34" charset="0"/>
              </a:rPr>
              <a:t>pozyskanej od partnerów społecznych i organizacji pozarządowych oraz w ramach pomocy charytatywnej z zasobów MON przekazano 137 ton różnego rodzaju środków materiałowych (sprzęt kwaterunkowy, medyczny, żywnościowy, mundurowy, itp.) na łączną kwotę ok. 4,5 mln złotych.</a:t>
            </a:r>
          </a:p>
          <a:p>
            <a:pPr marL="174625" algn="ctr"/>
            <a:endParaRPr lang="pl-PL" sz="2400" i="1" u="sng" dirty="0">
              <a:solidFill>
                <a:schemeClr val="bg1"/>
              </a:solidFill>
              <a:latin typeface="Arial" pitchFamily="34" charset="0"/>
              <a:cs typeface="Arial" pitchFamily="34" charset="0"/>
            </a:endParaRPr>
          </a:p>
        </p:txBody>
      </p:sp>
      <p:sp>
        <p:nvSpPr>
          <p:cNvPr id="6" name="pole tekstowe 5"/>
          <p:cNvSpPr txBox="1"/>
          <p:nvPr/>
        </p:nvSpPr>
        <p:spPr>
          <a:xfrm>
            <a:off x="1654854" y="615983"/>
            <a:ext cx="9405031" cy="954107"/>
          </a:xfrm>
          <a:prstGeom prst="rect">
            <a:avLst/>
          </a:prstGeom>
          <a:noFill/>
        </p:spPr>
        <p:txBody>
          <a:bodyPr wrap="square" rtlCol="0">
            <a:spAutoFit/>
          </a:bodyPr>
          <a:lstStyle/>
          <a:p>
            <a:pPr algn="ctr"/>
            <a:r>
              <a:rPr lang="pl-PL" sz="2800" b="1" dirty="0">
                <a:solidFill>
                  <a:schemeClr val="bg1"/>
                </a:solidFill>
                <a:latin typeface="Arial" panose="020B0604020202020204" pitchFamily="34" charset="0"/>
                <a:cs typeface="Arial" panose="020B0604020202020204" pitchFamily="34" charset="0"/>
              </a:rPr>
              <a:t>Polski Kontyngent Wojskowy w Afganistanie </a:t>
            </a:r>
            <a:br>
              <a:rPr lang="pl-PL" sz="2800" b="1" dirty="0">
                <a:solidFill>
                  <a:schemeClr val="bg1"/>
                </a:solidFill>
                <a:latin typeface="Arial" panose="020B0604020202020204" pitchFamily="34" charset="0"/>
                <a:cs typeface="Arial" panose="020B0604020202020204" pitchFamily="34" charset="0"/>
              </a:rPr>
            </a:br>
            <a:r>
              <a:rPr lang="pl-PL" sz="2800" b="1" i="1" dirty="0">
                <a:solidFill>
                  <a:srgbClr val="FF0000"/>
                </a:solidFill>
                <a:latin typeface="Arial" panose="020B0604020202020204" pitchFamily="34" charset="0"/>
                <a:cs typeface="Arial" panose="020B0604020202020204" pitchFamily="34" charset="0"/>
              </a:rPr>
              <a:t>POMOC HUMANITARNA</a:t>
            </a:r>
            <a:endParaRPr lang="pl-PL" sz="2800" i="1" dirty="0">
              <a:solidFill>
                <a:schemeClr val="bg1"/>
              </a:solidFill>
              <a:latin typeface="Arial" panose="020B0604020202020204" pitchFamily="34" charset="0"/>
              <a:cs typeface="Arial" panose="020B0604020202020204" pitchFamily="34" charset="0"/>
            </a:endParaRPr>
          </a:p>
        </p:txBody>
      </p:sp>
      <p:pic>
        <p:nvPicPr>
          <p:cNvPr id="4097" name="Picture 1" descr="C:\Users\barbara\Desktop\prezentacja\images (5).jpg"/>
          <p:cNvPicPr>
            <a:picLocks noChangeAspect="1" noChangeArrowheads="1"/>
          </p:cNvPicPr>
          <p:nvPr/>
        </p:nvPicPr>
        <p:blipFill>
          <a:blip r:embed="rId3"/>
          <a:srcRect/>
          <a:stretch>
            <a:fillRect/>
          </a:stretch>
        </p:blipFill>
        <p:spPr bwMode="auto">
          <a:xfrm>
            <a:off x="326571" y="4277578"/>
            <a:ext cx="2914805" cy="1957387"/>
          </a:xfrm>
          <a:prstGeom prst="rect">
            <a:avLst/>
          </a:prstGeom>
          <a:noFill/>
        </p:spPr>
      </p:pic>
      <p:pic>
        <p:nvPicPr>
          <p:cNvPr id="3" name="Obraz 2">
            <a:extLst>
              <a:ext uri="{FF2B5EF4-FFF2-40B4-BE49-F238E27FC236}">
                <a16:creationId xmlns:a16="http://schemas.microsoft.com/office/drawing/2014/main" id="{C7C96090-3554-4204-9682-B7E133027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1376" y="4284629"/>
            <a:ext cx="2609851" cy="1957388"/>
          </a:xfrm>
          <a:prstGeom prst="rect">
            <a:avLst/>
          </a:prstGeom>
        </p:spPr>
      </p:pic>
      <p:pic>
        <p:nvPicPr>
          <p:cNvPr id="5" name="Obraz 4">
            <a:extLst>
              <a:ext uri="{FF2B5EF4-FFF2-40B4-BE49-F238E27FC236}">
                <a16:creationId xmlns:a16="http://schemas.microsoft.com/office/drawing/2014/main" id="{B703B8B1-F574-4870-B965-9179B4642D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7" t="20779" r="16450" b="20943"/>
          <a:stretch/>
        </p:blipFill>
        <p:spPr>
          <a:xfrm>
            <a:off x="5851227" y="4284630"/>
            <a:ext cx="3415302" cy="1957387"/>
          </a:xfrm>
          <a:prstGeom prst="rect">
            <a:avLst/>
          </a:prstGeom>
        </p:spPr>
      </p:pic>
      <p:pic>
        <p:nvPicPr>
          <p:cNvPr id="8" name="Obraz 7">
            <a:extLst>
              <a:ext uri="{FF2B5EF4-FFF2-40B4-BE49-F238E27FC236}">
                <a16:creationId xmlns:a16="http://schemas.microsoft.com/office/drawing/2014/main" id="{AF07F9A3-6DC1-4EC5-A422-14F84F7964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6529" y="4284629"/>
            <a:ext cx="2609851" cy="1957388"/>
          </a:xfrm>
          <a:prstGeom prst="rect">
            <a:avLst/>
          </a:prstGeom>
        </p:spPr>
      </p:pic>
    </p:spTree>
    <p:extLst>
      <p:ext uri="{BB962C8B-B14F-4D97-AF65-F5344CB8AC3E}">
        <p14:creationId xmlns:p14="http://schemas.microsoft.com/office/powerpoint/2010/main" val="559327154"/>
      </p:ext>
    </p:extLst>
  </p:cSld>
  <p:clrMapOvr>
    <a:masterClrMapping/>
  </p:clrMapOvr>
  <p:transition spd="med">
    <p:pull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07377" y="1570090"/>
            <a:ext cx="10972800" cy="2757714"/>
          </a:xfrm>
        </p:spPr>
        <p:txBody>
          <a:bodyPr/>
          <a:lstStyle/>
          <a:p>
            <a:pPr algn="ctr">
              <a:buNone/>
            </a:pPr>
            <a:r>
              <a:rPr lang="pl-PL" sz="2800" dirty="0">
                <a:latin typeface="Arial" pitchFamily="34" charset="0"/>
                <a:cs typeface="Arial" pitchFamily="34" charset="0"/>
              </a:rPr>
              <a:t>Łącznie, od początku zaangażowania Polski w Afganistanie służbę w tym kraju pełniło ponad 28 000 żołnierzy i pracowników wojska, w tym:</a:t>
            </a:r>
            <a:br>
              <a:rPr lang="pl-PL" sz="2800" dirty="0">
                <a:latin typeface="Arial" pitchFamily="34" charset="0"/>
                <a:cs typeface="Arial" pitchFamily="34" charset="0"/>
              </a:rPr>
            </a:br>
            <a:r>
              <a:rPr lang="pl-PL" sz="2800" b="1" i="1" dirty="0">
                <a:solidFill>
                  <a:schemeClr val="bg1"/>
                </a:solidFill>
                <a:latin typeface="Arial" pitchFamily="34" charset="0"/>
                <a:cs typeface="Arial" pitchFamily="34" charset="0"/>
              </a:rPr>
              <a:t>• ENDURING FREEDOM – </a:t>
            </a:r>
            <a:br>
              <a:rPr lang="pl-PL" sz="2800" b="1" i="1" dirty="0">
                <a:solidFill>
                  <a:schemeClr val="bg1"/>
                </a:solidFill>
                <a:latin typeface="Arial" pitchFamily="34" charset="0"/>
                <a:cs typeface="Arial" pitchFamily="34" charset="0"/>
              </a:rPr>
            </a:br>
            <a:r>
              <a:rPr lang="pl-PL" sz="2800" b="1" i="1" dirty="0">
                <a:solidFill>
                  <a:schemeClr val="bg1"/>
                </a:solidFill>
                <a:latin typeface="Arial" pitchFamily="34" charset="0"/>
                <a:cs typeface="Arial" pitchFamily="34" charset="0"/>
              </a:rPr>
              <a:t>ok. 1 300 osób;</a:t>
            </a:r>
            <a:br>
              <a:rPr lang="pl-PL" sz="2800" dirty="0">
                <a:latin typeface="Arial" pitchFamily="34" charset="0"/>
                <a:cs typeface="Arial" pitchFamily="34" charset="0"/>
              </a:rPr>
            </a:br>
            <a:r>
              <a:rPr lang="pl-PL" sz="2800" b="1" i="1" dirty="0">
                <a:solidFill>
                  <a:srgbClr val="FF0000"/>
                </a:solidFill>
                <a:latin typeface="Arial" pitchFamily="34" charset="0"/>
                <a:cs typeface="Arial" pitchFamily="34" charset="0"/>
              </a:rPr>
              <a:t>ISAF – ok. 27 100 osób.</a:t>
            </a:r>
          </a:p>
          <a:p>
            <a:pPr algn="ctr"/>
            <a:endParaRPr lang="pl-PL" dirty="0"/>
          </a:p>
        </p:txBody>
      </p:sp>
      <p:sp>
        <p:nvSpPr>
          <p:cNvPr id="4" name="pole tekstowe 3"/>
          <p:cNvSpPr txBox="1"/>
          <p:nvPr/>
        </p:nvSpPr>
        <p:spPr>
          <a:xfrm>
            <a:off x="1654854" y="615983"/>
            <a:ext cx="9405031" cy="954107"/>
          </a:xfrm>
          <a:prstGeom prst="rect">
            <a:avLst/>
          </a:prstGeom>
          <a:noFill/>
        </p:spPr>
        <p:txBody>
          <a:bodyPr wrap="square" rtlCol="0">
            <a:spAutoFit/>
          </a:bodyPr>
          <a:lstStyle/>
          <a:p>
            <a:pPr algn="ctr"/>
            <a:r>
              <a:rPr lang="pl-PL" sz="2800" b="1" dirty="0">
                <a:solidFill>
                  <a:schemeClr val="bg1"/>
                </a:solidFill>
                <a:latin typeface="Arial" panose="020B0604020202020204" pitchFamily="34" charset="0"/>
                <a:cs typeface="Arial" panose="020B0604020202020204" pitchFamily="34" charset="0"/>
              </a:rPr>
              <a:t>Polski Kontyngent Wojskowy w Afganistanie </a:t>
            </a:r>
            <a:br>
              <a:rPr lang="pl-PL" sz="2800" b="1" dirty="0">
                <a:solidFill>
                  <a:schemeClr val="bg1"/>
                </a:solidFill>
                <a:latin typeface="Arial" panose="020B0604020202020204" pitchFamily="34" charset="0"/>
                <a:cs typeface="Arial" panose="020B0604020202020204" pitchFamily="34" charset="0"/>
              </a:rPr>
            </a:br>
            <a:r>
              <a:rPr lang="pl-PL" sz="2800" b="1" dirty="0">
                <a:solidFill>
                  <a:schemeClr val="bg1"/>
                </a:solidFill>
                <a:latin typeface="Arial" panose="020B0604020202020204" pitchFamily="34" charset="0"/>
                <a:cs typeface="Arial" panose="020B0604020202020204" pitchFamily="34" charset="0"/>
              </a:rPr>
              <a:t>(PKW Afganistan)</a:t>
            </a:r>
            <a:endParaRPr lang="pl-PL" sz="2800" dirty="0">
              <a:solidFill>
                <a:schemeClr val="bg1"/>
              </a:solidFill>
              <a:latin typeface="Arial" panose="020B0604020202020204" pitchFamily="34" charset="0"/>
              <a:cs typeface="Arial" panose="020B0604020202020204" pitchFamily="34" charset="0"/>
            </a:endParaRPr>
          </a:p>
        </p:txBody>
      </p:sp>
      <p:pic>
        <p:nvPicPr>
          <p:cNvPr id="18434" name="Picture 2" descr="C:\Users\barbara\Desktop\prezentacja\SSS.jpg"/>
          <p:cNvPicPr>
            <a:picLocks noChangeAspect="1" noChangeArrowheads="1"/>
          </p:cNvPicPr>
          <p:nvPr/>
        </p:nvPicPr>
        <p:blipFill>
          <a:blip r:embed="rId3"/>
          <a:srcRect/>
          <a:stretch>
            <a:fillRect/>
          </a:stretch>
        </p:blipFill>
        <p:spPr bwMode="auto">
          <a:xfrm>
            <a:off x="287829" y="3722215"/>
            <a:ext cx="3747840" cy="2757715"/>
          </a:xfrm>
          <a:prstGeom prst="rect">
            <a:avLst/>
          </a:prstGeom>
          <a:noFill/>
        </p:spPr>
      </p:pic>
      <p:pic>
        <p:nvPicPr>
          <p:cNvPr id="5" name="Obraz 4">
            <a:extLst>
              <a:ext uri="{FF2B5EF4-FFF2-40B4-BE49-F238E27FC236}">
                <a16:creationId xmlns:a16="http://schemas.microsoft.com/office/drawing/2014/main" id="{FF997422-0C4D-48C4-A4C0-8369378BCE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637" y="3722215"/>
            <a:ext cx="3676953" cy="2757715"/>
          </a:xfrm>
          <a:prstGeom prst="rect">
            <a:avLst/>
          </a:prstGeom>
        </p:spPr>
      </p:pic>
      <p:pic>
        <p:nvPicPr>
          <p:cNvPr id="7" name="Obraz 6">
            <a:extLst>
              <a:ext uri="{FF2B5EF4-FFF2-40B4-BE49-F238E27FC236}">
                <a16:creationId xmlns:a16="http://schemas.microsoft.com/office/drawing/2014/main" id="{786CC95F-4244-40DF-B820-86BBA57820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8082" y="4227224"/>
            <a:ext cx="3379059" cy="2252706"/>
          </a:xfrm>
          <a:prstGeom prst="rect">
            <a:avLst/>
          </a:prstGeom>
        </p:spPr>
      </p:pic>
    </p:spTree>
    <p:extLst>
      <p:ext uri="{BB962C8B-B14F-4D97-AF65-F5344CB8AC3E}">
        <p14:creationId xmlns:p14="http://schemas.microsoft.com/office/powerpoint/2010/main" val="3359101256"/>
      </p:ext>
    </p:extLst>
  </p:cSld>
  <p:clrMapOvr>
    <a:masterClrMapping/>
  </p:clrMapOvr>
  <p:transition spd="med">
    <p:pull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8"/>
          <p:cNvSpPr txBox="1"/>
          <p:nvPr/>
        </p:nvSpPr>
        <p:spPr>
          <a:xfrm>
            <a:off x="3028950" y="2022054"/>
            <a:ext cx="8850085" cy="3046988"/>
          </a:xfrm>
          <a:prstGeom prst="rect">
            <a:avLst/>
          </a:prstGeom>
          <a:noFill/>
        </p:spPr>
        <p:txBody>
          <a:bodyPr wrap="square" rtlCol="0">
            <a:spAutoFit/>
          </a:bodyPr>
          <a:lstStyle/>
          <a:p>
            <a:pPr algn="ctr"/>
            <a:r>
              <a:rPr lang="pl-PL" sz="3200" dirty="0">
                <a:solidFill>
                  <a:srgbClr val="FF0000"/>
                </a:solidFill>
                <a:latin typeface="Arial" pitchFamily="34" charset="0"/>
                <a:cs typeface="Arial" pitchFamily="34" charset="0"/>
              </a:rPr>
              <a:t>okupione zostało </a:t>
            </a:r>
            <a:r>
              <a:rPr lang="pl-PL" sz="3200" b="1" i="1" dirty="0">
                <a:solidFill>
                  <a:schemeClr val="bg1"/>
                </a:solidFill>
                <a:latin typeface="Arial" pitchFamily="34" charset="0"/>
                <a:cs typeface="Arial" pitchFamily="34" charset="0"/>
              </a:rPr>
              <a:t>śmiercią 43 żołnierzy</a:t>
            </a:r>
            <a:r>
              <a:rPr lang="pl-PL" sz="3200" dirty="0">
                <a:solidFill>
                  <a:srgbClr val="FF0000"/>
                </a:solidFill>
                <a:latin typeface="Arial" pitchFamily="34" charset="0"/>
                <a:cs typeface="Arial" pitchFamily="34" charset="0"/>
              </a:rPr>
              <a:t>  </a:t>
            </a:r>
          </a:p>
          <a:p>
            <a:pPr algn="ctr"/>
            <a:r>
              <a:rPr lang="pl-PL" sz="3200" dirty="0">
                <a:solidFill>
                  <a:srgbClr val="FF0000"/>
                </a:solidFill>
                <a:latin typeface="Arial" pitchFamily="34" charset="0"/>
                <a:cs typeface="Arial" pitchFamily="34" charset="0"/>
              </a:rPr>
              <a:t>i </a:t>
            </a:r>
            <a:r>
              <a:rPr lang="pl-PL" sz="3200" b="1" i="1" dirty="0">
                <a:solidFill>
                  <a:schemeClr val="bg1"/>
                </a:solidFill>
                <a:latin typeface="Arial" pitchFamily="34" charset="0"/>
                <a:cs typeface="Arial" pitchFamily="34" charset="0"/>
              </a:rPr>
              <a:t>2 pracowników wojska</a:t>
            </a:r>
            <a:r>
              <a:rPr lang="pl-PL" sz="3200" i="1" dirty="0">
                <a:solidFill>
                  <a:schemeClr val="bg1"/>
                </a:solidFill>
                <a:latin typeface="Arial" pitchFamily="34" charset="0"/>
                <a:cs typeface="Arial" pitchFamily="34" charset="0"/>
              </a:rPr>
              <a:t>. </a:t>
            </a:r>
            <a:r>
              <a:rPr lang="pl-PL" sz="3200" dirty="0">
                <a:solidFill>
                  <a:srgbClr val="FF0000"/>
                </a:solidFill>
                <a:latin typeface="Arial" pitchFamily="34" charset="0"/>
                <a:cs typeface="Arial" pitchFamily="34" charset="0"/>
              </a:rPr>
              <a:t>Poszkodowanych </a:t>
            </a:r>
          </a:p>
          <a:p>
            <a:pPr algn="ctr"/>
            <a:r>
              <a:rPr lang="pl-PL" sz="3200" dirty="0">
                <a:solidFill>
                  <a:srgbClr val="FF0000"/>
                </a:solidFill>
                <a:latin typeface="Arial" pitchFamily="34" charset="0"/>
                <a:cs typeface="Arial" pitchFamily="34" charset="0"/>
              </a:rPr>
              <a:t>w działaniach bojowych zostało 869 żołnierzy </a:t>
            </a:r>
          </a:p>
          <a:p>
            <a:pPr algn="ctr"/>
            <a:r>
              <a:rPr lang="pl-PL" sz="3200" dirty="0">
                <a:solidFill>
                  <a:srgbClr val="FF0000"/>
                </a:solidFill>
                <a:latin typeface="Arial" pitchFamily="34" charset="0"/>
                <a:cs typeface="Arial" pitchFamily="34" charset="0"/>
              </a:rPr>
              <a:t>i pracowników wojska, w tym 361 zostało rannych (których, okres opieki medycznej wynosił powyżej 7 dni).</a:t>
            </a:r>
          </a:p>
        </p:txBody>
      </p:sp>
      <p:sp>
        <p:nvSpPr>
          <p:cNvPr id="2050" name="AutoShape 2" descr="Znalezione obrazy dla zapytania polegli w afganistani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5" name="Picture 3" descr="C:\Users\barbara\Desktop\prezentacja\foto-003-big.jpg"/>
          <p:cNvPicPr>
            <a:picLocks noChangeAspect="1" noChangeArrowheads="1"/>
          </p:cNvPicPr>
          <p:nvPr/>
        </p:nvPicPr>
        <p:blipFill>
          <a:blip r:embed="rId3"/>
          <a:srcRect b="6981"/>
          <a:stretch>
            <a:fillRect/>
          </a:stretch>
        </p:blipFill>
        <p:spPr bwMode="auto">
          <a:xfrm>
            <a:off x="438150" y="1943100"/>
            <a:ext cx="2517789" cy="3352800"/>
          </a:xfrm>
          <a:prstGeom prst="rect">
            <a:avLst/>
          </a:prstGeom>
          <a:noFill/>
        </p:spPr>
      </p:pic>
      <p:sp>
        <p:nvSpPr>
          <p:cNvPr id="6" name="pole tekstowe 5"/>
          <p:cNvSpPr txBox="1"/>
          <p:nvPr/>
        </p:nvSpPr>
        <p:spPr>
          <a:xfrm>
            <a:off x="1219200" y="685800"/>
            <a:ext cx="10020300" cy="707886"/>
          </a:xfrm>
          <a:prstGeom prst="rect">
            <a:avLst/>
          </a:prstGeom>
          <a:noFill/>
        </p:spPr>
        <p:txBody>
          <a:bodyPr wrap="square" rtlCol="0">
            <a:spAutoFit/>
          </a:bodyPr>
          <a:lstStyle/>
          <a:p>
            <a:r>
              <a:rPr lang="pl-PL" sz="4000" b="1" dirty="0">
                <a:solidFill>
                  <a:schemeClr val="bg1">
                    <a:lumMod val="95000"/>
                    <a:lumOff val="5000"/>
                  </a:schemeClr>
                </a:solidFill>
                <a:latin typeface="Arial" pitchFamily="34" charset="0"/>
                <a:cs typeface="Arial" pitchFamily="34" charset="0"/>
              </a:rPr>
              <a:t>Zaangażowanie Polski w Afganistanie </a:t>
            </a:r>
            <a:endParaRPr lang="pl-PL" sz="4000" b="1" dirty="0">
              <a:solidFill>
                <a:schemeClr val="bg1">
                  <a:lumMod val="95000"/>
                  <a:lumOff val="5000"/>
                </a:schemeClr>
              </a:solidFill>
            </a:endParaRPr>
          </a:p>
        </p:txBody>
      </p:sp>
    </p:spTree>
    <p:extLst>
      <p:ext uri="{BB962C8B-B14F-4D97-AF65-F5344CB8AC3E}">
        <p14:creationId xmlns:p14="http://schemas.microsoft.com/office/powerpoint/2010/main" val="2344458549"/>
      </p:ext>
    </p:extLst>
  </p:cSld>
  <p:clrMapOvr>
    <a:masterClrMapping/>
  </p:clrMapOvr>
  <p:transition spd="med">
    <p:pull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9269A80-E16D-4C8E-9BE7-F263AD6FF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266" y="160339"/>
            <a:ext cx="11528596" cy="6378032"/>
          </a:xfrm>
          <a:prstGeom prst="rect">
            <a:avLst/>
          </a:prstGeom>
          <a:effectLst>
            <a:glow rad="127000">
              <a:schemeClr val="accent1">
                <a:alpha val="36000"/>
              </a:schemeClr>
            </a:glow>
            <a:outerShdw blurRad="711200" dist="50800" dir="5400000" algn="ctr" rotWithShape="0">
              <a:srgbClr val="000000">
                <a:alpha val="7000"/>
              </a:srgbClr>
            </a:outerShdw>
          </a:effectLst>
        </p:spPr>
      </p:pic>
      <p:sp>
        <p:nvSpPr>
          <p:cNvPr id="9" name="pole tekstowe 8"/>
          <p:cNvSpPr txBox="1"/>
          <p:nvPr/>
        </p:nvSpPr>
        <p:spPr>
          <a:xfrm>
            <a:off x="266927" y="2218905"/>
            <a:ext cx="7347632" cy="3416320"/>
          </a:xfrm>
          <a:prstGeom prst="rect">
            <a:avLst/>
          </a:prstGeom>
          <a:noFill/>
        </p:spPr>
        <p:txBody>
          <a:bodyPr wrap="square" rtlCol="0">
            <a:spAutoFit/>
          </a:bodyPr>
          <a:lstStyle/>
          <a:p>
            <a:pPr algn="ctr"/>
            <a:r>
              <a:rPr lang="pl-PL" sz="2400" dirty="0">
                <a:latin typeface="Arial" pitchFamily="34" charset="0"/>
                <a:cs typeface="Arial" pitchFamily="34" charset="0"/>
              </a:rPr>
              <a:t>21 grudnia 2011 roku doszło w Afganistanie </a:t>
            </a:r>
          </a:p>
          <a:p>
            <a:pPr algn="ctr"/>
            <a:r>
              <a:rPr lang="pl-PL" sz="2400" dirty="0">
                <a:latin typeface="Arial" pitchFamily="34" charset="0"/>
                <a:cs typeface="Arial" pitchFamily="34" charset="0"/>
              </a:rPr>
              <a:t>do najtragiczniejszego zdarzenia w historii polskich misji. W wyniku zamachu zginęło pięciu żołnierzy </a:t>
            </a:r>
          </a:p>
          <a:p>
            <a:pPr algn="ctr"/>
            <a:r>
              <a:rPr lang="pl-PL" sz="2400" dirty="0">
                <a:latin typeface="Arial" pitchFamily="34" charset="0"/>
                <a:cs typeface="Arial" pitchFamily="34" charset="0"/>
              </a:rPr>
              <a:t>20 Bartoszyckiej Brygady Zmechanizowanej: </a:t>
            </a:r>
          </a:p>
          <a:p>
            <a:pPr algn="ctr"/>
            <a:endParaRPr lang="pl-PL" sz="2400" dirty="0">
              <a:latin typeface="Arial" pitchFamily="34" charset="0"/>
              <a:cs typeface="Arial" pitchFamily="34" charset="0"/>
            </a:endParaRPr>
          </a:p>
          <a:p>
            <a:pPr algn="ctr"/>
            <a:r>
              <a:rPr lang="pl-PL" sz="2400" b="1" i="1" dirty="0">
                <a:solidFill>
                  <a:schemeClr val="bg1"/>
                </a:solidFill>
                <a:latin typeface="Arial" pitchFamily="34" charset="0"/>
                <a:cs typeface="Arial" pitchFamily="34" charset="0"/>
              </a:rPr>
              <a:t>st. kpr. Piotr Ciesielski, st. szer. Łukasz Krawiec, st. szer. Marcin Szczurowski, </a:t>
            </a:r>
            <a:br>
              <a:rPr lang="pl-PL" sz="2400" b="1" i="1" dirty="0">
                <a:solidFill>
                  <a:schemeClr val="bg1"/>
                </a:solidFill>
                <a:latin typeface="Arial" pitchFamily="34" charset="0"/>
                <a:cs typeface="Arial" pitchFamily="34" charset="0"/>
              </a:rPr>
            </a:br>
            <a:r>
              <a:rPr lang="pl-PL" sz="2400" b="1" i="1" dirty="0">
                <a:solidFill>
                  <a:schemeClr val="bg1"/>
                </a:solidFill>
                <a:latin typeface="Arial" pitchFamily="34" charset="0"/>
                <a:cs typeface="Arial" pitchFamily="34" charset="0"/>
              </a:rPr>
              <a:t>st. szer. Marek Tomala oraz </a:t>
            </a:r>
            <a:br>
              <a:rPr lang="pl-PL" sz="2400" b="1" i="1" dirty="0">
                <a:solidFill>
                  <a:schemeClr val="bg1"/>
                </a:solidFill>
                <a:latin typeface="Arial" pitchFamily="34" charset="0"/>
                <a:cs typeface="Arial" pitchFamily="34" charset="0"/>
              </a:rPr>
            </a:br>
            <a:r>
              <a:rPr lang="pl-PL" sz="2400" b="1" i="1" dirty="0">
                <a:solidFill>
                  <a:schemeClr val="bg1"/>
                </a:solidFill>
                <a:latin typeface="Arial" pitchFamily="34" charset="0"/>
                <a:cs typeface="Arial" pitchFamily="34" charset="0"/>
              </a:rPr>
              <a:t>szer. Krystian Banach.</a:t>
            </a:r>
            <a:endParaRPr lang="pl-PL" sz="3200" dirty="0">
              <a:solidFill>
                <a:srgbClr val="FF0000"/>
              </a:solidFill>
              <a:latin typeface="Arial" pitchFamily="34" charset="0"/>
              <a:cs typeface="Arial" pitchFamily="34" charset="0"/>
            </a:endParaRPr>
          </a:p>
        </p:txBody>
      </p:sp>
      <p:sp>
        <p:nvSpPr>
          <p:cNvPr id="2050" name="AutoShape 2" descr="Znalezione obrazy dla zapytania polegli w afganistani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5058" name="Picture 2" descr="C:\Users\barbara\Desktop\prezentacja\olnierze-afganistan-83440.jpg"/>
          <p:cNvPicPr>
            <a:picLocks noChangeAspect="1" noChangeArrowheads="1"/>
          </p:cNvPicPr>
          <p:nvPr/>
        </p:nvPicPr>
        <p:blipFill>
          <a:blip r:embed="rId4" cstate="print"/>
          <a:srcRect/>
          <a:stretch>
            <a:fillRect/>
          </a:stretch>
        </p:blipFill>
        <p:spPr bwMode="auto">
          <a:xfrm>
            <a:off x="7425915" y="1563167"/>
            <a:ext cx="4289175" cy="2589212"/>
          </a:xfrm>
          <a:prstGeom prst="rect">
            <a:avLst/>
          </a:prstGeom>
          <a:noFill/>
        </p:spPr>
      </p:pic>
      <p:sp>
        <p:nvSpPr>
          <p:cNvPr id="7" name="pole tekstowe 6"/>
          <p:cNvSpPr txBox="1"/>
          <p:nvPr/>
        </p:nvSpPr>
        <p:spPr>
          <a:xfrm>
            <a:off x="769256" y="566058"/>
            <a:ext cx="10813143" cy="1200329"/>
          </a:xfrm>
          <a:prstGeom prst="rect">
            <a:avLst/>
          </a:prstGeom>
          <a:noFill/>
        </p:spPr>
        <p:txBody>
          <a:bodyPr wrap="square" rtlCol="0">
            <a:spAutoFit/>
          </a:bodyPr>
          <a:lstStyle/>
          <a:p>
            <a:pPr algn="ctr"/>
            <a:r>
              <a:rPr lang="pl-PL" sz="3600" b="1" dirty="0">
                <a:solidFill>
                  <a:srgbClr val="FF0000"/>
                </a:solidFill>
                <a:latin typeface="Arial" pitchFamily="34" charset="0"/>
                <a:cs typeface="Arial" pitchFamily="34" charset="0"/>
              </a:rPr>
              <a:t>21 grudnia – Dzień Pamięci o Poległych </a:t>
            </a:r>
          </a:p>
          <a:p>
            <a:pPr algn="ctr"/>
            <a:r>
              <a:rPr lang="pl-PL" sz="3600" b="1" dirty="0">
                <a:solidFill>
                  <a:srgbClr val="FF0000"/>
                </a:solidFill>
                <a:latin typeface="Arial" pitchFamily="34" charset="0"/>
                <a:cs typeface="Arial" pitchFamily="34" charset="0"/>
              </a:rPr>
              <a:t>na Misjach</a:t>
            </a:r>
            <a:endParaRPr lang="pl-PL" sz="36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44458549"/>
      </p:ext>
    </p:extLst>
  </p:cSld>
  <p:clrMapOvr>
    <a:masterClrMapping/>
  </p:clrMapOvr>
  <p:transition spd="med">
    <p:pull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582FD16-9D49-4CA0-B7AC-7EE396927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854" y="152405"/>
            <a:ext cx="11586483" cy="6705595"/>
          </a:xfrm>
          <a:prstGeom prst="rect">
            <a:avLst/>
          </a:prstGeom>
        </p:spPr>
      </p:pic>
      <p:sp>
        <p:nvSpPr>
          <p:cNvPr id="2050" name="AutoShape 2" descr="Znalezione obrazy dla zapytania polegli w afganistani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4034" name="Picture 2" descr="C:\Users\barbara\Desktop\prezentacja\PAWEŁ POSWIAT.jpg"/>
          <p:cNvPicPr>
            <a:picLocks noChangeAspect="1" noChangeArrowheads="1"/>
          </p:cNvPicPr>
          <p:nvPr/>
        </p:nvPicPr>
        <p:blipFill>
          <a:blip r:embed="rId4"/>
          <a:srcRect/>
          <a:stretch>
            <a:fillRect/>
          </a:stretch>
        </p:blipFill>
        <p:spPr bwMode="auto">
          <a:xfrm>
            <a:off x="8362950" y="1231221"/>
            <a:ext cx="3531508" cy="1967365"/>
          </a:xfrm>
          <a:prstGeom prst="rect">
            <a:avLst/>
          </a:prstGeom>
          <a:noFill/>
        </p:spPr>
      </p:pic>
      <p:pic>
        <p:nvPicPr>
          <p:cNvPr id="44035" name="Picture 3" descr="C:\Users\barbara\Desktop\prezentacja\RAFAŁ.jpg"/>
          <p:cNvPicPr>
            <a:picLocks noChangeAspect="1" noChangeArrowheads="1"/>
          </p:cNvPicPr>
          <p:nvPr/>
        </p:nvPicPr>
        <p:blipFill>
          <a:blip r:embed="rId5"/>
          <a:srcRect/>
          <a:stretch>
            <a:fillRect/>
          </a:stretch>
        </p:blipFill>
        <p:spPr bwMode="auto">
          <a:xfrm>
            <a:off x="8366846" y="4702622"/>
            <a:ext cx="3433269" cy="2002973"/>
          </a:xfrm>
          <a:prstGeom prst="rect">
            <a:avLst/>
          </a:prstGeom>
          <a:noFill/>
        </p:spPr>
      </p:pic>
      <p:pic>
        <p:nvPicPr>
          <p:cNvPr id="44036" name="Picture 4" descr="C:\Users\barbara\Desktop\prezentacja\SITAR.jpg"/>
          <p:cNvPicPr>
            <a:picLocks noChangeAspect="1" noChangeArrowheads="1"/>
          </p:cNvPicPr>
          <p:nvPr/>
        </p:nvPicPr>
        <p:blipFill>
          <a:blip r:embed="rId6"/>
          <a:srcRect/>
          <a:stretch>
            <a:fillRect/>
          </a:stretch>
        </p:blipFill>
        <p:spPr bwMode="auto">
          <a:xfrm>
            <a:off x="532102" y="4707070"/>
            <a:ext cx="3415783" cy="1969495"/>
          </a:xfrm>
          <a:prstGeom prst="rect">
            <a:avLst/>
          </a:prstGeom>
          <a:noFill/>
        </p:spPr>
      </p:pic>
      <p:pic>
        <p:nvPicPr>
          <p:cNvPr id="44037" name="Picture 5" descr="C:\Users\barbara\Desktop\prezentacja\MACKOWIAK.jpg"/>
          <p:cNvPicPr>
            <a:picLocks noChangeAspect="1" noChangeArrowheads="1"/>
          </p:cNvPicPr>
          <p:nvPr/>
        </p:nvPicPr>
        <p:blipFill>
          <a:blip r:embed="rId7"/>
          <a:srcRect/>
          <a:stretch>
            <a:fillRect/>
          </a:stretch>
        </p:blipFill>
        <p:spPr bwMode="auto">
          <a:xfrm>
            <a:off x="487204" y="1198336"/>
            <a:ext cx="3439029" cy="2000251"/>
          </a:xfrm>
          <a:prstGeom prst="rect">
            <a:avLst/>
          </a:prstGeom>
          <a:noFill/>
        </p:spPr>
      </p:pic>
      <p:pic>
        <p:nvPicPr>
          <p:cNvPr id="44038" name="Picture 6" descr="C:\Users\barbara\Desktop\prezentacja\polegli 17 wbz.jpg"/>
          <p:cNvPicPr>
            <a:picLocks noChangeAspect="1" noChangeArrowheads="1"/>
          </p:cNvPicPr>
          <p:nvPr/>
        </p:nvPicPr>
        <p:blipFill>
          <a:blip r:embed="rId8"/>
          <a:srcRect/>
          <a:stretch>
            <a:fillRect/>
          </a:stretch>
        </p:blipFill>
        <p:spPr bwMode="auto">
          <a:xfrm>
            <a:off x="3944057" y="2675387"/>
            <a:ext cx="4383313" cy="2605315"/>
          </a:xfrm>
          <a:prstGeom prst="rect">
            <a:avLst/>
          </a:prstGeom>
          <a:noFill/>
        </p:spPr>
      </p:pic>
      <p:sp>
        <p:nvSpPr>
          <p:cNvPr id="10" name="pole tekstowe 9"/>
          <p:cNvSpPr txBox="1"/>
          <p:nvPr/>
        </p:nvSpPr>
        <p:spPr>
          <a:xfrm>
            <a:off x="578756" y="451758"/>
            <a:ext cx="10813143" cy="646331"/>
          </a:xfrm>
          <a:prstGeom prst="rect">
            <a:avLst/>
          </a:prstGeom>
          <a:noFill/>
        </p:spPr>
        <p:txBody>
          <a:bodyPr wrap="square" rtlCol="0">
            <a:spAutoFit/>
          </a:bodyPr>
          <a:lstStyle/>
          <a:p>
            <a:pPr algn="ctr"/>
            <a:r>
              <a:rPr lang="pl-PL" sz="3600" b="1" dirty="0">
                <a:solidFill>
                  <a:srgbClr val="FF0000"/>
                </a:solidFill>
                <a:latin typeface="Arial" pitchFamily="34" charset="0"/>
                <a:cs typeface="Arial" pitchFamily="34" charset="0"/>
              </a:rPr>
              <a:t>POLEGLI PODCZAS IX zm. PKW Afganistan</a:t>
            </a:r>
            <a:endParaRPr lang="pl-PL" sz="36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44458549"/>
      </p:ext>
    </p:extLst>
  </p:cSld>
  <p:clrMapOvr>
    <a:masterClrMapping/>
  </p:clrMapOvr>
  <p:transition spd="med">
    <p:pull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ole tekstowe 11"/>
          <p:cNvSpPr txBox="1"/>
          <p:nvPr/>
        </p:nvSpPr>
        <p:spPr>
          <a:xfrm>
            <a:off x="1654854" y="615983"/>
            <a:ext cx="9405031" cy="954107"/>
          </a:xfrm>
          <a:prstGeom prst="rect">
            <a:avLst/>
          </a:prstGeom>
          <a:noFill/>
        </p:spPr>
        <p:txBody>
          <a:bodyPr wrap="square" rtlCol="0">
            <a:spAutoFit/>
          </a:bodyPr>
          <a:lstStyle/>
          <a:p>
            <a:pPr algn="ctr"/>
            <a:r>
              <a:rPr lang="pl-PL" sz="2800" b="1" dirty="0">
                <a:solidFill>
                  <a:schemeClr val="bg1"/>
                </a:solidFill>
                <a:latin typeface="Arial" panose="020B0604020202020204" pitchFamily="34" charset="0"/>
                <a:cs typeface="Arial" panose="020B0604020202020204" pitchFamily="34" charset="0"/>
              </a:rPr>
              <a:t>Polski Kontyngent Wojskowy w Afganistanie </a:t>
            </a:r>
            <a:br>
              <a:rPr lang="pl-PL" sz="2800" b="1" dirty="0">
                <a:solidFill>
                  <a:schemeClr val="bg1"/>
                </a:solidFill>
                <a:latin typeface="Arial" panose="020B0604020202020204" pitchFamily="34" charset="0"/>
                <a:cs typeface="Arial" panose="020B0604020202020204" pitchFamily="34" charset="0"/>
              </a:rPr>
            </a:br>
            <a:r>
              <a:rPr lang="pl-PL" sz="2800" b="1" dirty="0">
                <a:solidFill>
                  <a:srgbClr val="FF0000"/>
                </a:solidFill>
                <a:latin typeface="Arial" panose="020B0604020202020204" pitchFamily="34" charset="0"/>
                <a:cs typeface="Arial" panose="020B0604020202020204" pitchFamily="34" charset="0"/>
              </a:rPr>
              <a:t>ODZNACZENIA</a:t>
            </a:r>
            <a:endParaRPr lang="pl-PL" sz="2800" dirty="0">
              <a:solidFill>
                <a:srgbClr val="FF0000"/>
              </a:solidFill>
              <a:latin typeface="Arial" panose="020B0604020202020204" pitchFamily="34" charset="0"/>
              <a:cs typeface="Arial" panose="020B0604020202020204" pitchFamily="34" charset="0"/>
            </a:endParaRPr>
          </a:p>
        </p:txBody>
      </p:sp>
      <p:sp>
        <p:nvSpPr>
          <p:cNvPr id="16392" name="AutoShape 8" descr="Znalezione obrazy dla zapytania gwiazda afganistan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6394" name="AutoShape 10" descr="Znalezione obrazy dla zapytania gwiazda afganistan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6396" name="AutoShape 12" descr="Znalezione obrazy dla zapytania gwiazda afganistan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6397" name="Picture 13" descr="C:\Users\barbara\Desktop\prezentacja\pobrany plik.jpg"/>
          <p:cNvPicPr>
            <a:picLocks noChangeAspect="1" noChangeArrowheads="1"/>
          </p:cNvPicPr>
          <p:nvPr/>
        </p:nvPicPr>
        <p:blipFill>
          <a:blip r:embed="rId3"/>
          <a:srcRect/>
          <a:stretch>
            <a:fillRect/>
          </a:stretch>
        </p:blipFill>
        <p:spPr bwMode="auto">
          <a:xfrm>
            <a:off x="765856" y="1802720"/>
            <a:ext cx="3834319" cy="2551565"/>
          </a:xfrm>
          <a:prstGeom prst="rect">
            <a:avLst/>
          </a:prstGeom>
          <a:noFill/>
        </p:spPr>
      </p:pic>
      <p:sp>
        <p:nvSpPr>
          <p:cNvPr id="7" name="Prostokąt 6"/>
          <p:cNvSpPr/>
          <p:nvPr/>
        </p:nvSpPr>
        <p:spPr>
          <a:xfrm>
            <a:off x="1006175" y="4463534"/>
            <a:ext cx="3368038" cy="461665"/>
          </a:xfrm>
          <a:prstGeom prst="rect">
            <a:avLst/>
          </a:prstGeom>
        </p:spPr>
        <p:txBody>
          <a:bodyPr wrap="none">
            <a:spAutoFit/>
          </a:bodyPr>
          <a:lstStyle/>
          <a:p>
            <a:pPr algn="ctr">
              <a:defRPr/>
            </a:pPr>
            <a:r>
              <a:rPr lang="pl-PL" sz="2400" b="1" dirty="0">
                <a:solidFill>
                  <a:schemeClr val="tx2">
                    <a:lumMod val="25000"/>
                  </a:schemeClr>
                </a:solidFill>
                <a:latin typeface="Arial" pitchFamily="34" charset="0"/>
                <a:cs typeface="Arial" pitchFamily="34" charset="0"/>
              </a:rPr>
              <a:t>Gwiazda Afganistanu </a:t>
            </a:r>
          </a:p>
        </p:txBody>
      </p:sp>
      <p:pic>
        <p:nvPicPr>
          <p:cNvPr id="1026" name="Picture 2" descr="C:\Users\barbara\Desktop\prezentacja\NATO-Afghanistan-Obv-L.jpg"/>
          <p:cNvPicPr>
            <a:picLocks noChangeAspect="1" noChangeArrowheads="1"/>
          </p:cNvPicPr>
          <p:nvPr/>
        </p:nvPicPr>
        <p:blipFill>
          <a:blip r:embed="rId4"/>
          <a:srcRect/>
          <a:stretch>
            <a:fillRect/>
          </a:stretch>
        </p:blipFill>
        <p:spPr bwMode="auto">
          <a:xfrm>
            <a:off x="9220201" y="1711810"/>
            <a:ext cx="1652293" cy="3363110"/>
          </a:xfrm>
          <a:prstGeom prst="rect">
            <a:avLst/>
          </a:prstGeom>
          <a:noFill/>
        </p:spPr>
      </p:pic>
      <p:pic>
        <p:nvPicPr>
          <p:cNvPr id="1027" name="Picture 3" descr="C:\Users\barbara\Desktop\prezentacja\220px-NATO_ISAF_Medal.png"/>
          <p:cNvPicPr>
            <a:picLocks noChangeAspect="1" noChangeArrowheads="1"/>
          </p:cNvPicPr>
          <p:nvPr/>
        </p:nvPicPr>
        <p:blipFill>
          <a:blip r:embed="rId5"/>
          <a:srcRect r="48876"/>
          <a:stretch>
            <a:fillRect/>
          </a:stretch>
        </p:blipFill>
        <p:spPr bwMode="auto">
          <a:xfrm>
            <a:off x="5637848" y="1752600"/>
            <a:ext cx="1905952" cy="3388360"/>
          </a:xfrm>
          <a:prstGeom prst="rect">
            <a:avLst/>
          </a:prstGeom>
          <a:noFill/>
        </p:spPr>
      </p:pic>
      <p:sp>
        <p:nvSpPr>
          <p:cNvPr id="10" name="Prostokąt 9"/>
          <p:cNvSpPr/>
          <p:nvPr/>
        </p:nvSpPr>
        <p:spPr>
          <a:xfrm>
            <a:off x="5092000" y="5210294"/>
            <a:ext cx="3015680" cy="830997"/>
          </a:xfrm>
          <a:prstGeom prst="rect">
            <a:avLst/>
          </a:prstGeom>
        </p:spPr>
        <p:txBody>
          <a:bodyPr wrap="square">
            <a:spAutoFit/>
          </a:bodyPr>
          <a:lstStyle/>
          <a:p>
            <a:pPr algn="ctr"/>
            <a:r>
              <a:rPr lang="pl-PL" sz="2400" b="1" dirty="0">
                <a:solidFill>
                  <a:schemeClr val="tx2">
                    <a:lumMod val="25000"/>
                  </a:schemeClr>
                </a:solidFill>
                <a:latin typeface="Arial" pitchFamily="34" charset="0"/>
                <a:cs typeface="Arial" pitchFamily="34" charset="0"/>
              </a:rPr>
              <a:t>medal NATO </a:t>
            </a:r>
            <a:br>
              <a:rPr lang="pl-PL" sz="2400" b="1" dirty="0">
                <a:solidFill>
                  <a:schemeClr val="tx2">
                    <a:lumMod val="25000"/>
                  </a:schemeClr>
                </a:solidFill>
                <a:latin typeface="Arial" pitchFamily="34" charset="0"/>
                <a:cs typeface="Arial" pitchFamily="34" charset="0"/>
              </a:rPr>
            </a:br>
            <a:r>
              <a:rPr lang="pl-PL" sz="2400" b="1" dirty="0">
                <a:solidFill>
                  <a:schemeClr val="tx2">
                    <a:lumMod val="25000"/>
                  </a:schemeClr>
                </a:solidFill>
                <a:latin typeface="Arial" pitchFamily="34" charset="0"/>
                <a:cs typeface="Arial" pitchFamily="34" charset="0"/>
              </a:rPr>
              <a:t>za ISAF</a:t>
            </a:r>
            <a:endParaRPr lang="pl-PL" sz="2400" dirty="0">
              <a:solidFill>
                <a:schemeClr val="tx2">
                  <a:lumMod val="25000"/>
                </a:schemeClr>
              </a:solidFill>
            </a:endParaRPr>
          </a:p>
        </p:txBody>
      </p:sp>
      <p:sp>
        <p:nvSpPr>
          <p:cNvPr id="11" name="Prostokąt 10"/>
          <p:cNvSpPr/>
          <p:nvPr/>
        </p:nvSpPr>
        <p:spPr>
          <a:xfrm>
            <a:off x="8814271" y="5073134"/>
            <a:ext cx="2747868" cy="1200329"/>
          </a:xfrm>
          <a:prstGeom prst="rect">
            <a:avLst/>
          </a:prstGeom>
        </p:spPr>
        <p:txBody>
          <a:bodyPr wrap="none">
            <a:spAutoFit/>
          </a:bodyPr>
          <a:lstStyle/>
          <a:p>
            <a:pPr algn="ctr"/>
            <a:r>
              <a:rPr lang="pl-PL" sz="2400" b="1" dirty="0">
                <a:solidFill>
                  <a:schemeClr val="tx2">
                    <a:lumMod val="25000"/>
                  </a:schemeClr>
                </a:solidFill>
                <a:latin typeface="Arial" pitchFamily="34" charset="0"/>
                <a:cs typeface="Arial" pitchFamily="34" charset="0"/>
              </a:rPr>
              <a:t>medal NATO </a:t>
            </a:r>
            <a:br>
              <a:rPr lang="pl-PL" sz="2400" b="1" dirty="0">
                <a:solidFill>
                  <a:schemeClr val="tx2">
                    <a:lumMod val="25000"/>
                  </a:schemeClr>
                </a:solidFill>
                <a:latin typeface="Arial" pitchFamily="34" charset="0"/>
                <a:cs typeface="Arial" pitchFamily="34" charset="0"/>
              </a:rPr>
            </a:br>
            <a:r>
              <a:rPr lang="pl-PL" sz="2400" b="1" dirty="0">
                <a:solidFill>
                  <a:schemeClr val="tx2">
                    <a:lumMod val="25000"/>
                  </a:schemeClr>
                </a:solidFill>
                <a:latin typeface="Arial" pitchFamily="34" charset="0"/>
                <a:cs typeface="Arial" pitchFamily="34" charset="0"/>
              </a:rPr>
              <a:t>za</a:t>
            </a:r>
            <a:br>
              <a:rPr lang="pl-PL" sz="2400" b="1" dirty="0">
                <a:solidFill>
                  <a:schemeClr val="tx2">
                    <a:lumMod val="25000"/>
                  </a:schemeClr>
                </a:solidFill>
                <a:latin typeface="Arial" pitchFamily="34" charset="0"/>
                <a:cs typeface="Arial" pitchFamily="34" charset="0"/>
              </a:rPr>
            </a:br>
            <a:r>
              <a:rPr lang="pl-PL" sz="2400" b="1" dirty="0">
                <a:solidFill>
                  <a:schemeClr val="tx2">
                    <a:lumMod val="25000"/>
                  </a:schemeClr>
                </a:solidFill>
                <a:latin typeface="Arial" pitchFamily="34" charset="0"/>
                <a:cs typeface="Arial" pitchFamily="34" charset="0"/>
              </a:rPr>
              <a:t> </a:t>
            </a:r>
            <a:r>
              <a:rPr lang="pl-PL" sz="2400" b="1" dirty="0" err="1">
                <a:solidFill>
                  <a:schemeClr val="tx2">
                    <a:lumMod val="25000"/>
                  </a:schemeClr>
                </a:solidFill>
                <a:latin typeface="Arial" pitchFamily="34" charset="0"/>
                <a:cs typeface="Arial" pitchFamily="34" charset="0"/>
              </a:rPr>
              <a:t>ResoluteSupport</a:t>
            </a:r>
            <a:endParaRPr lang="pl-PL" sz="2400" dirty="0">
              <a:solidFill>
                <a:schemeClr val="tx2">
                  <a:lumMod val="25000"/>
                </a:schemeClr>
              </a:solidFill>
            </a:endParaRPr>
          </a:p>
        </p:txBody>
      </p:sp>
    </p:spTree>
  </p:cSld>
  <p:clrMapOvr>
    <a:masterClrMapping/>
  </p:clrMapOvr>
  <p:transition spd="med">
    <p:pull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a 10"/>
          <p:cNvGraphicFramePr>
            <a:graphicFrameLocks noGrp="1"/>
          </p:cNvGraphicFramePr>
          <p:nvPr/>
        </p:nvGraphicFramePr>
        <p:xfrm>
          <a:off x="1320796" y="1785258"/>
          <a:ext cx="9419774" cy="4378402"/>
        </p:xfrm>
        <a:graphic>
          <a:graphicData uri="http://schemas.openxmlformats.org/drawingml/2006/table">
            <a:tbl>
              <a:tblPr firstRow="1" bandRow="1">
                <a:tableStyleId>{5C22544A-7EE6-4342-B048-85BDC9FD1C3A}</a:tableStyleId>
              </a:tblPr>
              <a:tblGrid>
                <a:gridCol w="3323775">
                  <a:extLst>
                    <a:ext uri="{9D8B030D-6E8A-4147-A177-3AD203B41FA5}">
                      <a16:colId xmlns:a16="http://schemas.microsoft.com/office/drawing/2014/main" val="20000"/>
                    </a:ext>
                  </a:extLst>
                </a:gridCol>
                <a:gridCol w="6095999">
                  <a:extLst>
                    <a:ext uri="{9D8B030D-6E8A-4147-A177-3AD203B41FA5}">
                      <a16:colId xmlns:a16="http://schemas.microsoft.com/office/drawing/2014/main" val="20001"/>
                    </a:ext>
                  </a:extLst>
                </a:gridCol>
              </a:tblGrid>
              <a:tr h="1117600">
                <a:tc>
                  <a:txBody>
                    <a:bodyPr/>
                    <a:lstStyle/>
                    <a:p>
                      <a:endParaRPr lang="pl-PL"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sz="1800" b="1" i="0" u="none" kern="1200" dirty="0">
                          <a:solidFill>
                            <a:schemeClr val="bg1"/>
                          </a:solidFill>
                          <a:latin typeface="Arial" pitchFamily="34" charset="0"/>
                          <a:ea typeface="+mn-ea"/>
                          <a:cs typeface="Arial" pitchFamily="34" charset="0"/>
                        </a:rPr>
                        <a:t>Baretka </a:t>
                      </a:r>
                      <a:r>
                        <a:rPr kumimoji="0" lang="pl-PL" sz="1800" b="1" i="0" u="none" kern="1200" dirty="0">
                          <a:solidFill>
                            <a:schemeClr val="bg1"/>
                          </a:solidFill>
                          <a:latin typeface="Arial" pitchFamily="34" charset="0"/>
                          <a:ea typeface="+mn-ea"/>
                          <a:cs typeface="Arial" pitchFamily="34" charset="0"/>
                          <a:hlinkClick r:id="rId3" tooltip="Medal NATO"/>
                        </a:rPr>
                        <a:t>medalu NATO</a:t>
                      </a:r>
                      <a:r>
                        <a:rPr kumimoji="0" lang="pl-PL" sz="1800" b="1" i="0" u="none" kern="1200" dirty="0">
                          <a:solidFill>
                            <a:schemeClr val="bg1"/>
                          </a:solidFill>
                          <a:latin typeface="Arial" pitchFamily="34" charset="0"/>
                          <a:ea typeface="+mn-ea"/>
                          <a:cs typeface="Arial" pitchFamily="34" charset="0"/>
                        </a:rPr>
                        <a:t> za ISAF</a:t>
                      </a:r>
                    </a:p>
                  </a:txBody>
                  <a:tcPr anchor="ctr">
                    <a:solidFill>
                      <a:schemeClr val="tx1">
                        <a:lumMod val="65000"/>
                      </a:schemeClr>
                    </a:solidFill>
                  </a:tcPr>
                </a:tc>
                <a:extLst>
                  <a:ext uri="{0D108BD9-81ED-4DB2-BD59-A6C34878D82A}">
                    <a16:rowId xmlns:a16="http://schemas.microsoft.com/office/drawing/2014/main" val="10000"/>
                  </a:ext>
                </a:extLst>
              </a:tr>
              <a:tr h="1086934">
                <a:tc>
                  <a:txBody>
                    <a:bodyPr/>
                    <a:lstStyle/>
                    <a:p>
                      <a:endParaRPr lang="pl-P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sz="1800" b="1" i="0" u="none" kern="1200" dirty="0">
                          <a:solidFill>
                            <a:schemeClr val="bg1"/>
                          </a:solidFill>
                          <a:latin typeface="Arial" pitchFamily="34" charset="0"/>
                          <a:ea typeface="+mn-ea"/>
                          <a:cs typeface="Arial" pitchFamily="34" charset="0"/>
                        </a:rPr>
                        <a:t>Baretka pamiątkowego odznaczenia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pl-PL" sz="1800" b="1" i="0" u="none" kern="1200" dirty="0">
                          <a:solidFill>
                            <a:schemeClr val="bg1"/>
                          </a:solidFill>
                          <a:latin typeface="Arial" pitchFamily="34" charset="0"/>
                          <a:ea typeface="+mn-ea"/>
                          <a:cs typeface="Arial" pitchFamily="34" charset="0"/>
                          <a:hlinkClick r:id="rId4" tooltip="Gwiazda Afganistanu"/>
                        </a:rPr>
                        <a:t>Gwiazdy Afganistanu</a:t>
                      </a:r>
                      <a:r>
                        <a:rPr kumimoji="0" lang="pl-PL" sz="1800" b="1" i="0" u="none" kern="1200" dirty="0">
                          <a:solidFill>
                            <a:schemeClr val="bg1"/>
                          </a:solidFill>
                          <a:latin typeface="Arial" pitchFamily="34" charset="0"/>
                          <a:ea typeface="+mn-ea"/>
                          <a:cs typeface="Arial"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pl-PL" sz="1800" b="1" i="0" u="none" kern="1200" dirty="0">
                          <a:solidFill>
                            <a:schemeClr val="bg1"/>
                          </a:solidFill>
                          <a:latin typeface="Arial" pitchFamily="34" charset="0"/>
                          <a:ea typeface="+mn-ea"/>
                          <a:cs typeface="Arial" pitchFamily="34" charset="0"/>
                        </a:rPr>
                        <a:t>ustanowionego 14 czerwca 2007</a:t>
                      </a:r>
                    </a:p>
                  </a:txBody>
                  <a:tcPr anchor="ctr"/>
                </a:tc>
                <a:extLst>
                  <a:ext uri="{0D108BD9-81ED-4DB2-BD59-A6C34878D82A}">
                    <a16:rowId xmlns:a16="http://schemas.microsoft.com/office/drawing/2014/main" val="10001"/>
                  </a:ext>
                </a:extLst>
              </a:tr>
              <a:tr h="1086934">
                <a:tc>
                  <a:txBody>
                    <a:bodyPr/>
                    <a:lstStyle/>
                    <a:p>
                      <a:endParaRPr lang="pl-P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sz="1800" b="1" i="0" u="none" kern="1200" dirty="0">
                          <a:solidFill>
                            <a:schemeClr val="bg1"/>
                          </a:solidFill>
                          <a:latin typeface="Arial" pitchFamily="34" charset="0"/>
                          <a:ea typeface="+mn-ea"/>
                          <a:cs typeface="Arial" pitchFamily="34" charset="0"/>
                        </a:rPr>
                        <a:t>Baretka </a:t>
                      </a:r>
                      <a:r>
                        <a:rPr kumimoji="0" lang="pl-PL" sz="1800" b="1" i="0" u="none" kern="1200" dirty="0">
                          <a:solidFill>
                            <a:schemeClr val="bg1"/>
                          </a:solidFill>
                          <a:latin typeface="Arial" pitchFamily="34" charset="0"/>
                          <a:ea typeface="+mn-ea"/>
                          <a:cs typeface="Arial" pitchFamily="34" charset="0"/>
                          <a:hlinkClick r:id="rId3" tooltip="Medal NATO"/>
                        </a:rPr>
                        <a:t>medalu NATO</a:t>
                      </a:r>
                      <a:r>
                        <a:rPr kumimoji="0" lang="pl-PL" sz="1800" b="1" i="0" u="none" kern="1200" dirty="0">
                          <a:solidFill>
                            <a:schemeClr val="bg1"/>
                          </a:solidFill>
                          <a:latin typeface="Arial" pitchFamily="34" charset="0"/>
                          <a:ea typeface="+mn-ea"/>
                          <a:cs typeface="Arial" pitchFamily="34" charset="0"/>
                        </a:rPr>
                        <a:t> za ISAF (wzór: od 2011)</a:t>
                      </a:r>
                    </a:p>
                  </a:txBody>
                  <a:tcPr anchor="ctr"/>
                </a:tc>
                <a:extLst>
                  <a:ext uri="{0D108BD9-81ED-4DB2-BD59-A6C34878D82A}">
                    <a16:rowId xmlns:a16="http://schemas.microsoft.com/office/drawing/2014/main" val="10002"/>
                  </a:ext>
                </a:extLst>
              </a:tr>
              <a:tr h="1086934">
                <a:tc>
                  <a:txBody>
                    <a:bodyPr/>
                    <a:lstStyle/>
                    <a:p>
                      <a:endParaRPr lang="pl-PL"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sz="1800" b="1" i="0" u="none" kern="1200" dirty="0">
                          <a:solidFill>
                            <a:schemeClr val="bg1"/>
                          </a:solidFill>
                          <a:latin typeface="Arial" pitchFamily="34" charset="0"/>
                          <a:ea typeface="+mn-ea"/>
                          <a:cs typeface="Arial" pitchFamily="34" charset="0"/>
                        </a:rPr>
                        <a:t>Baretka </a:t>
                      </a:r>
                      <a:r>
                        <a:rPr kumimoji="0" lang="pl-PL" sz="1800" b="1" i="0" u="none" kern="1200" dirty="0">
                          <a:solidFill>
                            <a:schemeClr val="bg1"/>
                          </a:solidFill>
                          <a:latin typeface="Arial" pitchFamily="34" charset="0"/>
                          <a:ea typeface="+mn-ea"/>
                          <a:cs typeface="Arial" pitchFamily="34" charset="0"/>
                          <a:hlinkClick r:id="rId3" tooltip="Medal NATO"/>
                        </a:rPr>
                        <a:t>medalu NATO</a:t>
                      </a:r>
                      <a:r>
                        <a:rPr kumimoji="0" lang="pl-PL" sz="1800" b="1" i="0" u="none" kern="1200" dirty="0">
                          <a:solidFill>
                            <a:schemeClr val="bg1"/>
                          </a:solidFill>
                          <a:latin typeface="Arial" pitchFamily="34" charset="0"/>
                          <a:ea typeface="+mn-ea"/>
                          <a:cs typeface="Arial" pitchFamily="34" charset="0"/>
                        </a:rPr>
                        <a:t> za </a:t>
                      </a:r>
                      <a:r>
                        <a:rPr kumimoji="0" lang="pl-PL" sz="1800" b="1" i="0" u="none" kern="1200" dirty="0" err="1">
                          <a:solidFill>
                            <a:schemeClr val="bg1"/>
                          </a:solidFill>
                          <a:latin typeface="Arial" pitchFamily="34" charset="0"/>
                          <a:ea typeface="+mn-ea"/>
                          <a:cs typeface="Arial" pitchFamily="34" charset="0"/>
                        </a:rPr>
                        <a:t>ResoluteSupport</a:t>
                      </a:r>
                      <a:endParaRPr kumimoji="0" lang="pl-PL" sz="1800" b="1" i="0" u="none" kern="1200" dirty="0">
                        <a:solidFill>
                          <a:schemeClr val="bg1"/>
                        </a:solidFill>
                        <a:latin typeface="Arial" pitchFamily="34" charset="0"/>
                        <a:ea typeface="+mn-ea"/>
                        <a:cs typeface="Arial" pitchFamily="34" charset="0"/>
                      </a:endParaRPr>
                    </a:p>
                  </a:txBody>
                  <a:tcPr anchor="ctr"/>
                </a:tc>
                <a:extLst>
                  <a:ext uri="{0D108BD9-81ED-4DB2-BD59-A6C34878D82A}">
                    <a16:rowId xmlns:a16="http://schemas.microsoft.com/office/drawing/2014/main" val="10003"/>
                  </a:ext>
                </a:extLst>
              </a:tr>
            </a:tbl>
          </a:graphicData>
        </a:graphic>
      </p:graphicFrame>
      <p:pic>
        <p:nvPicPr>
          <p:cNvPr id="16388" name="Picture 4" descr="C:\Users\barbara\Desktop\prezentacja\Baretka_Medal_NATO_ISAF_pl-wiki_wz1_svg.png"/>
          <p:cNvPicPr>
            <a:picLocks noChangeAspect="1" noChangeArrowheads="1"/>
          </p:cNvPicPr>
          <p:nvPr/>
        </p:nvPicPr>
        <p:blipFill>
          <a:blip r:embed="rId5"/>
          <a:srcRect/>
          <a:stretch>
            <a:fillRect/>
          </a:stretch>
        </p:blipFill>
        <p:spPr bwMode="auto">
          <a:xfrm>
            <a:off x="1763032" y="2011136"/>
            <a:ext cx="2637884" cy="726023"/>
          </a:xfrm>
          <a:prstGeom prst="rect">
            <a:avLst/>
          </a:prstGeom>
          <a:solidFill>
            <a:schemeClr val="tx1">
              <a:lumMod val="50000"/>
            </a:schemeClr>
          </a:solidFill>
          <a:ln>
            <a:noFill/>
          </a:ln>
        </p:spPr>
      </p:pic>
      <p:pic>
        <p:nvPicPr>
          <p:cNvPr id="16387" name="Picture 3" descr="C:\Users\barbara\Desktop\prezentacja\218px-POL_Gwiazda_Afganistanu_BAR_svg.png"/>
          <p:cNvPicPr>
            <a:picLocks noChangeAspect="1" noChangeArrowheads="1"/>
          </p:cNvPicPr>
          <p:nvPr/>
        </p:nvPicPr>
        <p:blipFill>
          <a:blip r:embed="rId6"/>
          <a:srcRect/>
          <a:stretch>
            <a:fillRect/>
          </a:stretch>
        </p:blipFill>
        <p:spPr bwMode="auto">
          <a:xfrm>
            <a:off x="1763031" y="3027136"/>
            <a:ext cx="2637884" cy="726023"/>
          </a:xfrm>
          <a:prstGeom prst="rect">
            <a:avLst/>
          </a:prstGeom>
          <a:solidFill>
            <a:schemeClr val="tx1">
              <a:lumMod val="50000"/>
            </a:schemeClr>
          </a:solidFill>
          <a:ln>
            <a:noFill/>
          </a:ln>
        </p:spPr>
      </p:pic>
      <p:pic>
        <p:nvPicPr>
          <p:cNvPr id="16390" name="Picture 6" descr="C:\Users\barbara\Desktop\prezentacja\218px-NATO_Medal_ISAF_ribbon_bar_v2_svg.png"/>
          <p:cNvPicPr>
            <a:picLocks noChangeAspect="1" noChangeArrowheads="1"/>
          </p:cNvPicPr>
          <p:nvPr/>
        </p:nvPicPr>
        <p:blipFill>
          <a:blip r:embed="rId7"/>
          <a:srcRect/>
          <a:stretch>
            <a:fillRect/>
          </a:stretch>
        </p:blipFill>
        <p:spPr bwMode="auto">
          <a:xfrm>
            <a:off x="1777546" y="4202793"/>
            <a:ext cx="2637884" cy="726023"/>
          </a:xfrm>
          <a:prstGeom prst="rect">
            <a:avLst/>
          </a:prstGeom>
          <a:solidFill>
            <a:schemeClr val="tx1">
              <a:lumMod val="50000"/>
            </a:schemeClr>
          </a:solidFill>
          <a:ln>
            <a:noFill/>
          </a:ln>
        </p:spPr>
      </p:pic>
      <p:pic>
        <p:nvPicPr>
          <p:cNvPr id="16385" name="Picture 1" descr="C:\Users\barbara\Desktop\prezentacja\NATO_Medal_AFGHANISTAN_Resolute_Support_ribbon_bar_svg.png"/>
          <p:cNvPicPr>
            <a:picLocks noChangeAspect="1" noChangeArrowheads="1"/>
          </p:cNvPicPr>
          <p:nvPr/>
        </p:nvPicPr>
        <p:blipFill>
          <a:blip r:embed="rId8"/>
          <a:srcRect/>
          <a:stretch>
            <a:fillRect/>
          </a:stretch>
        </p:blipFill>
        <p:spPr bwMode="auto">
          <a:xfrm>
            <a:off x="1792060" y="5334907"/>
            <a:ext cx="2637884" cy="726023"/>
          </a:xfrm>
          <a:prstGeom prst="rect">
            <a:avLst/>
          </a:prstGeom>
          <a:solidFill>
            <a:schemeClr val="tx1">
              <a:lumMod val="50000"/>
            </a:schemeClr>
          </a:solidFill>
          <a:ln>
            <a:noFill/>
          </a:ln>
        </p:spPr>
      </p:pic>
      <p:sp>
        <p:nvSpPr>
          <p:cNvPr id="7" name="pole tekstowe 6"/>
          <p:cNvSpPr txBox="1"/>
          <p:nvPr/>
        </p:nvSpPr>
        <p:spPr>
          <a:xfrm>
            <a:off x="1654854" y="615983"/>
            <a:ext cx="9405031" cy="954107"/>
          </a:xfrm>
          <a:prstGeom prst="rect">
            <a:avLst/>
          </a:prstGeom>
          <a:noFill/>
        </p:spPr>
        <p:txBody>
          <a:bodyPr wrap="square" rtlCol="0">
            <a:spAutoFit/>
          </a:bodyPr>
          <a:lstStyle/>
          <a:p>
            <a:pPr algn="ctr"/>
            <a:r>
              <a:rPr lang="pl-PL" sz="2800" b="1" dirty="0">
                <a:solidFill>
                  <a:schemeClr val="bg1"/>
                </a:solidFill>
                <a:latin typeface="Arial" panose="020B0604020202020204" pitchFamily="34" charset="0"/>
                <a:cs typeface="Arial" panose="020B0604020202020204" pitchFamily="34" charset="0"/>
              </a:rPr>
              <a:t>Polski Kontyngent Wojskowy w Afganistanie </a:t>
            </a:r>
            <a:br>
              <a:rPr lang="pl-PL" sz="2800" b="1" dirty="0">
                <a:solidFill>
                  <a:schemeClr val="bg1"/>
                </a:solidFill>
                <a:latin typeface="Arial" panose="020B0604020202020204" pitchFamily="34" charset="0"/>
                <a:cs typeface="Arial" panose="020B0604020202020204" pitchFamily="34" charset="0"/>
              </a:rPr>
            </a:br>
            <a:r>
              <a:rPr lang="pl-PL" sz="2800" b="1" dirty="0">
                <a:solidFill>
                  <a:schemeClr val="bg1"/>
                </a:solidFill>
                <a:latin typeface="Arial" panose="020B0604020202020204" pitchFamily="34" charset="0"/>
                <a:cs typeface="Arial" panose="020B0604020202020204" pitchFamily="34" charset="0"/>
              </a:rPr>
              <a:t>(PKW Afganistan)</a:t>
            </a:r>
            <a:endParaRPr lang="pl-PL" sz="28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pull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5581649" y="1894148"/>
            <a:ext cx="5029201" cy="3139321"/>
          </a:xfrm>
          <a:prstGeom prst="rect">
            <a:avLst/>
          </a:prstGeom>
          <a:noFill/>
        </p:spPr>
        <p:txBody>
          <a:bodyPr wrap="square" rtlCol="0">
            <a:spAutoFit/>
          </a:bodyPr>
          <a:lstStyle/>
          <a:p>
            <a:pPr algn="ctr"/>
            <a:r>
              <a:rPr lang="pl-PL" sz="6600" b="1" i="1" dirty="0">
                <a:solidFill>
                  <a:schemeClr val="bg1"/>
                </a:solidFill>
                <a:latin typeface="Arial" panose="020B0604020202020204" pitchFamily="34" charset="0"/>
                <a:cs typeface="Arial" panose="020B0604020202020204" pitchFamily="34" charset="0"/>
              </a:rPr>
              <a:t>DZIEKUJĘ </a:t>
            </a:r>
          </a:p>
          <a:p>
            <a:pPr algn="ctr"/>
            <a:r>
              <a:rPr lang="pl-PL" sz="6600" b="1" i="1" dirty="0">
                <a:solidFill>
                  <a:schemeClr val="bg1"/>
                </a:solidFill>
                <a:latin typeface="Arial" panose="020B0604020202020204" pitchFamily="34" charset="0"/>
                <a:cs typeface="Arial" panose="020B0604020202020204" pitchFamily="34" charset="0"/>
              </a:rPr>
              <a:t>ZA </a:t>
            </a:r>
          </a:p>
          <a:p>
            <a:pPr algn="ctr"/>
            <a:r>
              <a:rPr lang="pl-PL" sz="6600" b="1" i="1" dirty="0">
                <a:solidFill>
                  <a:schemeClr val="bg1"/>
                </a:solidFill>
                <a:latin typeface="Arial" panose="020B0604020202020204" pitchFamily="34" charset="0"/>
                <a:cs typeface="Arial" panose="020B0604020202020204" pitchFamily="34" charset="0"/>
              </a:rPr>
              <a:t>UWAGĘ</a:t>
            </a:r>
            <a:endParaRPr lang="pl-PL" sz="6600" i="1" dirty="0">
              <a:solidFill>
                <a:schemeClr val="bg1"/>
              </a:solidFill>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C5663B0B-19B6-4778-9F3D-C41975E036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91" t="21977" r="30109" b="15650"/>
          <a:stretch/>
        </p:blipFill>
        <p:spPr>
          <a:xfrm rot="5400000">
            <a:off x="306533" y="1560634"/>
            <a:ext cx="6060295" cy="3736730"/>
          </a:xfrm>
          <a:prstGeom prst="rect">
            <a:avLst/>
          </a:prstGeom>
        </p:spPr>
      </p:pic>
    </p:spTree>
  </p:cSld>
  <p:clrMapOvr>
    <a:masterClrMapping/>
  </p:clrMapOvr>
  <p:transition spd="med">
    <p:pull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803032" y="1375979"/>
            <a:ext cx="11582400" cy="3231654"/>
          </a:xfrm>
          <a:prstGeom prst="rect">
            <a:avLst/>
          </a:prstGeom>
          <a:noFill/>
        </p:spPr>
        <p:txBody>
          <a:bodyPr wrap="square" rtlCol="0">
            <a:spAutoFit/>
          </a:bodyPr>
          <a:lstStyle/>
          <a:p>
            <a:pPr algn="ctr">
              <a:lnSpc>
                <a:spcPct val="150000"/>
              </a:lnSpc>
            </a:pPr>
            <a:r>
              <a:rPr lang="pl-PL" sz="2400" b="1" dirty="0">
                <a:solidFill>
                  <a:srgbClr val="002060"/>
                </a:solidFill>
                <a:latin typeface="Arial" panose="020B0604020202020204" pitchFamily="34" charset="0"/>
                <a:cs typeface="Arial" panose="020B0604020202020204" pitchFamily="34" charset="0"/>
              </a:rPr>
              <a:t>WYDZIELONY KOMPONENT SIŁ ZBROJNYCH RP, </a:t>
            </a:r>
          </a:p>
          <a:p>
            <a:pPr algn="ctr">
              <a:lnSpc>
                <a:spcPct val="150000"/>
              </a:lnSpc>
            </a:pPr>
            <a:r>
              <a:rPr lang="pl-PL" sz="2400" b="1" dirty="0">
                <a:solidFill>
                  <a:srgbClr val="002060"/>
                </a:solidFill>
                <a:latin typeface="Arial" panose="020B0604020202020204" pitchFamily="34" charset="0"/>
                <a:cs typeface="Arial" panose="020B0604020202020204" pitchFamily="34" charset="0"/>
              </a:rPr>
              <a:t>PRZEZNACZONY:</a:t>
            </a:r>
          </a:p>
          <a:p>
            <a:pPr algn="ctr">
              <a:lnSpc>
                <a:spcPct val="150000"/>
              </a:lnSpc>
            </a:pPr>
            <a:r>
              <a:rPr lang="pl-PL" sz="2400" b="1" dirty="0">
                <a:solidFill>
                  <a:srgbClr val="FF0000"/>
                </a:solidFill>
                <a:latin typeface="Arial" panose="020B0604020202020204" pitchFamily="34" charset="0"/>
                <a:cs typeface="Arial" panose="020B0604020202020204" pitchFamily="34" charset="0"/>
              </a:rPr>
              <a:t> </a:t>
            </a:r>
            <a:r>
              <a:rPr lang="pl-PL" sz="3200" b="1" i="1" dirty="0">
                <a:solidFill>
                  <a:srgbClr val="FF0000"/>
                </a:solidFill>
                <a:latin typeface="Arial" panose="020B0604020202020204" pitchFamily="34" charset="0"/>
                <a:cs typeface="Arial" panose="020B0604020202020204" pitchFamily="34" charset="0"/>
              </a:rPr>
              <a:t>DO PRZYWRÓCENIA BEZPIECZEŃSTWA I ODBUDOWY AFGANISTANU,</a:t>
            </a:r>
            <a:r>
              <a:rPr lang="pl-PL" sz="2400" b="1" dirty="0">
                <a:solidFill>
                  <a:srgbClr val="FF0000"/>
                </a:solidFill>
                <a:latin typeface="Arial" panose="020B0604020202020204" pitchFamily="34" charset="0"/>
                <a:cs typeface="Arial" panose="020B0604020202020204" pitchFamily="34" charset="0"/>
              </a:rPr>
              <a:t> </a:t>
            </a:r>
          </a:p>
          <a:p>
            <a:pPr algn="ctr">
              <a:lnSpc>
                <a:spcPct val="150000"/>
              </a:lnSpc>
            </a:pPr>
            <a:r>
              <a:rPr lang="pl-PL" sz="2400" b="1" dirty="0">
                <a:solidFill>
                  <a:srgbClr val="002060"/>
                </a:solidFill>
                <a:latin typeface="Arial" panose="020B0604020202020204" pitchFamily="34" charset="0"/>
                <a:cs typeface="Arial" panose="020B0604020202020204" pitchFamily="34" charset="0"/>
              </a:rPr>
              <a:t>DZIAŁAJĄCY OD 2002. </a:t>
            </a:r>
          </a:p>
        </p:txBody>
      </p:sp>
      <p:sp>
        <p:nvSpPr>
          <p:cNvPr id="17" name="pole tekstowe 16"/>
          <p:cNvSpPr txBox="1"/>
          <p:nvPr/>
        </p:nvSpPr>
        <p:spPr>
          <a:xfrm>
            <a:off x="1640114" y="361350"/>
            <a:ext cx="9405031" cy="1077218"/>
          </a:xfrm>
          <a:prstGeom prst="rect">
            <a:avLst/>
          </a:prstGeom>
          <a:noFill/>
        </p:spPr>
        <p:txBody>
          <a:bodyPr wrap="square" rtlCol="0">
            <a:spAutoFit/>
          </a:bodyPr>
          <a:lstStyle/>
          <a:p>
            <a:pPr algn="ctr"/>
            <a:r>
              <a:rPr lang="pl-PL" sz="3200" b="1" dirty="0">
                <a:solidFill>
                  <a:schemeClr val="bg1"/>
                </a:solidFill>
                <a:latin typeface="Arial" panose="020B0604020202020204" pitchFamily="34" charset="0"/>
                <a:cs typeface="Arial" panose="020B0604020202020204" pitchFamily="34" charset="0"/>
              </a:rPr>
              <a:t>Polski Kontyngent Wojskowy w Afganistanie </a:t>
            </a:r>
            <a:br>
              <a:rPr lang="pl-PL" sz="3200" b="1" dirty="0">
                <a:solidFill>
                  <a:schemeClr val="bg1"/>
                </a:solidFill>
                <a:latin typeface="Arial" panose="020B0604020202020204" pitchFamily="34" charset="0"/>
                <a:cs typeface="Arial" panose="020B0604020202020204" pitchFamily="34" charset="0"/>
              </a:rPr>
            </a:br>
            <a:r>
              <a:rPr lang="pl-PL" sz="3200" b="1" dirty="0">
                <a:solidFill>
                  <a:schemeClr val="bg1"/>
                </a:solidFill>
                <a:latin typeface="Arial" panose="020B0604020202020204" pitchFamily="34" charset="0"/>
                <a:cs typeface="Arial" panose="020B0604020202020204" pitchFamily="34" charset="0"/>
              </a:rPr>
              <a:t>(PKW Afganistan)</a:t>
            </a:r>
            <a:endParaRPr lang="pl-PL" sz="3200" dirty="0">
              <a:solidFill>
                <a:schemeClr val="bg1"/>
              </a:solidFill>
              <a:latin typeface="Arial" panose="020B0604020202020204" pitchFamily="34" charset="0"/>
              <a:cs typeface="Arial" panose="020B0604020202020204" pitchFamily="34" charset="0"/>
            </a:endParaRPr>
          </a:p>
        </p:txBody>
      </p:sp>
      <p:pic>
        <p:nvPicPr>
          <p:cNvPr id="10" name="Obraz 9" descr="https://upload.wikimedia.org/wikipedia/commons/thumb/4/40/Polish_Army_soldiers_in_Afghanistan.jpg/250px-Polish_Army_soldiers_in_Afghanistan.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51737" y="3508130"/>
            <a:ext cx="4310409" cy="2451561"/>
          </a:xfrm>
          <a:prstGeom prst="rect">
            <a:avLst/>
          </a:prstGeom>
          <a:noFill/>
          <a:ln>
            <a:noFill/>
          </a:ln>
        </p:spPr>
      </p:pic>
      <p:pic>
        <p:nvPicPr>
          <p:cNvPr id="11" name="Obraz 10" descr="https://upload.wikimedia.org/wikipedia/commons/thumb/9/9e/Afghanistan_Ghazni_Province_location.PNG/220px-Afghanistan_Ghazni_Province_location.PN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83621" y="977439"/>
            <a:ext cx="2095500" cy="1607820"/>
          </a:xfrm>
          <a:prstGeom prst="rect">
            <a:avLst/>
          </a:prstGeom>
          <a:noFill/>
          <a:ln>
            <a:noFill/>
          </a:ln>
        </p:spPr>
      </p:pic>
    </p:spTree>
    <p:extLst>
      <p:ext uri="{BB962C8B-B14F-4D97-AF65-F5344CB8AC3E}">
        <p14:creationId xmlns:p14="http://schemas.microsoft.com/office/powerpoint/2010/main" val="559327154"/>
      </p:ext>
    </p:extLst>
  </p:cSld>
  <p:clrMapOvr>
    <a:masterClrMapping/>
  </p:clrMapOvr>
  <p:transition spd="med">
    <p:pull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1020812" y="1920249"/>
            <a:ext cx="10474501" cy="3323987"/>
          </a:xfrm>
          <a:prstGeom prst="rect">
            <a:avLst/>
          </a:prstGeom>
          <a:noFill/>
        </p:spPr>
        <p:txBody>
          <a:bodyPr wrap="square" rtlCol="0">
            <a:spAutoFit/>
          </a:bodyPr>
          <a:lstStyle/>
          <a:p>
            <a:pPr algn="ctr">
              <a:lnSpc>
                <a:spcPct val="150000"/>
              </a:lnSpc>
            </a:pPr>
            <a:r>
              <a:rPr lang="pl-PL" sz="2800" dirty="0">
                <a:solidFill>
                  <a:schemeClr val="bg1"/>
                </a:solidFill>
                <a:latin typeface="Arial" panose="020B0604020202020204" pitchFamily="34" charset="0"/>
                <a:cs typeface="Arial" panose="020B0604020202020204" pitchFamily="34" charset="0"/>
              </a:rPr>
              <a:t>Liczył początkowo ponad 100 żołnierzy, a obecnie ok. 200 </a:t>
            </a:r>
          </a:p>
          <a:p>
            <a:pPr algn="ctr">
              <a:lnSpc>
                <a:spcPct val="150000"/>
              </a:lnSpc>
            </a:pPr>
            <a:r>
              <a:rPr lang="pl-PL" sz="2800" dirty="0">
                <a:solidFill>
                  <a:schemeClr val="bg1"/>
                </a:solidFill>
                <a:latin typeface="Arial" panose="020B0604020202020204" pitchFamily="34" charset="0"/>
                <a:cs typeface="Arial" panose="020B0604020202020204" pitchFamily="34" charset="0"/>
              </a:rPr>
              <a:t>(</a:t>
            </a:r>
            <a:r>
              <a:rPr lang="pl-PL" sz="2800" b="1" dirty="0">
                <a:solidFill>
                  <a:srgbClr val="FF0000"/>
                </a:solidFill>
                <a:latin typeface="Arial" panose="020B0604020202020204" pitchFamily="34" charset="0"/>
                <a:cs typeface="Arial" panose="020B0604020202020204" pitchFamily="34" charset="0"/>
              </a:rPr>
              <a:t>w latach 2010-2011 prawie 2600</a:t>
            </a:r>
            <a:r>
              <a:rPr lang="pl-PL" sz="2800" dirty="0">
                <a:solidFill>
                  <a:schemeClr val="bg1"/>
                </a:solidFill>
                <a:latin typeface="Arial" panose="020B0604020202020204" pitchFamily="34" charset="0"/>
                <a:cs typeface="Arial" panose="020B0604020202020204" pitchFamily="34" charset="0"/>
              </a:rPr>
              <a:t>, przez co jest największym kontyngentem wojskowym w całej historii misji pokojowych </a:t>
            </a:r>
            <a:br>
              <a:rPr lang="pl-PL" sz="2800" dirty="0">
                <a:solidFill>
                  <a:schemeClr val="bg1"/>
                </a:solidFill>
                <a:latin typeface="Arial" panose="020B0604020202020204" pitchFamily="34" charset="0"/>
                <a:cs typeface="Arial" panose="020B0604020202020204" pitchFamily="34" charset="0"/>
              </a:rPr>
            </a:br>
            <a:r>
              <a:rPr lang="pl-PL" sz="2800" dirty="0">
                <a:solidFill>
                  <a:schemeClr val="bg1"/>
                </a:solidFill>
                <a:latin typeface="Arial" panose="020B0604020202020204" pitchFamily="34" charset="0"/>
                <a:cs typeface="Arial" panose="020B0604020202020204" pitchFamily="34" charset="0"/>
              </a:rPr>
              <a:t>i stabilizacyjnych Wojska Polskiego). </a:t>
            </a:r>
          </a:p>
          <a:p>
            <a:pPr algn="ctr">
              <a:lnSpc>
                <a:spcPct val="150000"/>
              </a:lnSpc>
            </a:pPr>
            <a:r>
              <a:rPr lang="pl-PL" sz="2800" b="1" i="1" dirty="0">
                <a:solidFill>
                  <a:schemeClr val="bg1"/>
                </a:solidFill>
                <a:latin typeface="Arial" panose="020B0604020202020204" pitchFamily="34" charset="0"/>
                <a:cs typeface="Arial" panose="020B0604020202020204" pitchFamily="34" charset="0"/>
              </a:rPr>
              <a:t>JW 4814 (PKW ISAF) i JW 5008 (PKW RSM).</a:t>
            </a:r>
          </a:p>
        </p:txBody>
      </p:sp>
      <p:sp>
        <p:nvSpPr>
          <p:cNvPr id="17" name="pole tekstowe 16"/>
          <p:cNvSpPr txBox="1"/>
          <p:nvPr/>
        </p:nvSpPr>
        <p:spPr>
          <a:xfrm>
            <a:off x="1654854" y="615983"/>
            <a:ext cx="9405031" cy="954107"/>
          </a:xfrm>
          <a:prstGeom prst="rect">
            <a:avLst/>
          </a:prstGeom>
          <a:noFill/>
        </p:spPr>
        <p:txBody>
          <a:bodyPr wrap="square" rtlCol="0">
            <a:spAutoFit/>
          </a:bodyPr>
          <a:lstStyle/>
          <a:p>
            <a:pPr algn="ctr"/>
            <a:r>
              <a:rPr lang="pl-PL" sz="2800" b="1" dirty="0">
                <a:solidFill>
                  <a:schemeClr val="bg1"/>
                </a:solidFill>
                <a:latin typeface="Arial" panose="020B0604020202020204" pitchFamily="34" charset="0"/>
                <a:cs typeface="Arial" panose="020B0604020202020204" pitchFamily="34" charset="0"/>
              </a:rPr>
              <a:t>Polski Kontyngent Wojskowy w Afganistanie </a:t>
            </a:r>
            <a:br>
              <a:rPr lang="pl-PL" sz="2800" b="1" dirty="0">
                <a:solidFill>
                  <a:schemeClr val="bg1"/>
                </a:solidFill>
                <a:latin typeface="Arial" panose="020B0604020202020204" pitchFamily="34" charset="0"/>
                <a:cs typeface="Arial" panose="020B0604020202020204" pitchFamily="34" charset="0"/>
              </a:rPr>
            </a:br>
            <a:r>
              <a:rPr lang="pl-PL" sz="2800" b="1" dirty="0">
                <a:solidFill>
                  <a:schemeClr val="bg1"/>
                </a:solidFill>
                <a:latin typeface="Arial" panose="020B0604020202020204" pitchFamily="34" charset="0"/>
                <a:cs typeface="Arial" panose="020B0604020202020204" pitchFamily="34" charset="0"/>
              </a:rPr>
              <a:t>(PKW Afganistan)</a:t>
            </a:r>
            <a:endParaRPr lang="pl-PL"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327154"/>
      </p:ext>
    </p:extLst>
  </p:cSld>
  <p:clrMapOvr>
    <a:masterClrMapping/>
  </p:clrMapOvr>
  <p:transition spd="med">
    <p:pull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478971" y="1688020"/>
            <a:ext cx="11538857" cy="3539430"/>
          </a:xfrm>
          <a:prstGeom prst="rect">
            <a:avLst/>
          </a:prstGeom>
          <a:noFill/>
        </p:spPr>
        <p:txBody>
          <a:bodyPr wrap="square" rtlCol="0">
            <a:spAutoFit/>
          </a:bodyPr>
          <a:lstStyle/>
          <a:p>
            <a:pPr algn="ctr"/>
            <a:r>
              <a:rPr lang="pl-PL" sz="3200" dirty="0">
                <a:solidFill>
                  <a:srgbClr val="002060"/>
                </a:solidFill>
                <a:latin typeface="Arial" pitchFamily="34" charset="0"/>
                <a:cs typeface="Arial" pitchFamily="34" charset="0"/>
              </a:rPr>
              <a:t>W latach 2008-2014 </a:t>
            </a:r>
            <a:r>
              <a:rPr lang="pl-PL" sz="3200" b="1" dirty="0">
                <a:solidFill>
                  <a:schemeClr val="bg2"/>
                </a:solidFill>
                <a:latin typeface="Arial" pitchFamily="34" charset="0"/>
                <a:cs typeface="Arial" pitchFamily="34" charset="0"/>
              </a:rPr>
              <a:t>główne siły</a:t>
            </a:r>
            <a:r>
              <a:rPr lang="pl-PL" sz="3200" dirty="0">
                <a:solidFill>
                  <a:srgbClr val="002060"/>
                </a:solidFill>
                <a:latin typeface="Arial" pitchFamily="34" charset="0"/>
                <a:cs typeface="Arial" pitchFamily="34" charset="0"/>
              </a:rPr>
              <a:t> PKW Afganistan stacjonowały w prowincji </a:t>
            </a:r>
            <a:r>
              <a:rPr lang="pl-PL" sz="3200" b="1" i="1" dirty="0">
                <a:solidFill>
                  <a:srgbClr val="FF0000"/>
                </a:solidFill>
                <a:latin typeface="Arial" pitchFamily="34" charset="0"/>
                <a:cs typeface="Arial" pitchFamily="34" charset="0"/>
              </a:rPr>
              <a:t>Ghazni</a:t>
            </a:r>
            <a:r>
              <a:rPr lang="pl-PL" sz="3200" dirty="0">
                <a:solidFill>
                  <a:srgbClr val="002060"/>
                </a:solidFill>
                <a:latin typeface="Arial" pitchFamily="34" charset="0"/>
                <a:cs typeface="Arial" pitchFamily="34" charset="0"/>
              </a:rPr>
              <a:t> i w strukturze ISAF występowały jako polsko-amerykańskie </a:t>
            </a:r>
          </a:p>
          <a:p>
            <a:pPr algn="ctr"/>
            <a:r>
              <a:rPr lang="pl-PL" sz="3200" b="1" i="1" dirty="0" err="1">
                <a:solidFill>
                  <a:srgbClr val="FF0000"/>
                </a:solidFill>
                <a:latin typeface="Arial" pitchFamily="34" charset="0"/>
                <a:cs typeface="Arial" pitchFamily="34" charset="0"/>
              </a:rPr>
              <a:t>Task</a:t>
            </a:r>
            <a:r>
              <a:rPr lang="pl-PL" sz="3200" b="1" i="1" dirty="0">
                <a:solidFill>
                  <a:srgbClr val="FF0000"/>
                </a:solidFill>
                <a:latin typeface="Arial" pitchFamily="34" charset="0"/>
                <a:cs typeface="Arial" pitchFamily="34" charset="0"/>
              </a:rPr>
              <a:t> </a:t>
            </a:r>
            <a:r>
              <a:rPr lang="pl-PL" sz="3200" b="1" i="1" dirty="0" err="1">
                <a:solidFill>
                  <a:srgbClr val="FF0000"/>
                </a:solidFill>
                <a:latin typeface="Arial" pitchFamily="34" charset="0"/>
                <a:cs typeface="Arial" pitchFamily="34" charset="0"/>
              </a:rPr>
              <a:t>Force</a:t>
            </a:r>
            <a:r>
              <a:rPr lang="pl-PL" sz="3200" b="1" i="1" dirty="0">
                <a:solidFill>
                  <a:srgbClr val="FF0000"/>
                </a:solidFill>
                <a:latin typeface="Arial" pitchFamily="34" charset="0"/>
                <a:cs typeface="Arial" pitchFamily="34" charset="0"/>
              </a:rPr>
              <a:t> White </a:t>
            </a:r>
            <a:r>
              <a:rPr lang="pl-PL" sz="3200" b="1" i="1" dirty="0" err="1">
                <a:solidFill>
                  <a:srgbClr val="FF0000"/>
                </a:solidFill>
                <a:latin typeface="Arial" pitchFamily="34" charset="0"/>
                <a:cs typeface="Arial" pitchFamily="34" charset="0"/>
              </a:rPr>
              <a:t>Eagle</a:t>
            </a:r>
            <a:r>
              <a:rPr lang="pl-PL" sz="3200" dirty="0">
                <a:solidFill>
                  <a:srgbClr val="002060"/>
                </a:solidFill>
                <a:latin typeface="Arial" pitchFamily="34" charset="0"/>
                <a:cs typeface="Arial" pitchFamily="34" charset="0"/>
              </a:rPr>
              <a:t> </a:t>
            </a:r>
          </a:p>
          <a:p>
            <a:pPr algn="ctr"/>
            <a:r>
              <a:rPr lang="pl-PL" sz="3200" dirty="0">
                <a:solidFill>
                  <a:srgbClr val="002060"/>
                </a:solidFill>
                <a:latin typeface="Arial" pitchFamily="34" charset="0"/>
                <a:cs typeface="Arial" pitchFamily="34" charset="0"/>
              </a:rPr>
              <a:t>(Polskie Siły Zadaniowe, właśc. Siły Zadaniowe </a:t>
            </a:r>
            <a:r>
              <a:rPr lang="pl-PL" sz="3200" i="1" dirty="0">
                <a:solidFill>
                  <a:srgbClr val="002060"/>
                </a:solidFill>
                <a:latin typeface="Arial" pitchFamily="34" charset="0"/>
                <a:cs typeface="Arial" pitchFamily="34" charset="0"/>
              </a:rPr>
              <a:t>Biały Orzeł</a:t>
            </a:r>
            <a:r>
              <a:rPr lang="pl-PL" sz="3200" dirty="0">
                <a:solidFill>
                  <a:srgbClr val="002060"/>
                </a:solidFill>
                <a:latin typeface="Arial" pitchFamily="34" charset="0"/>
                <a:cs typeface="Arial" pitchFamily="34" charset="0"/>
              </a:rPr>
              <a:t>). Wcześniej, </a:t>
            </a:r>
            <a:r>
              <a:rPr lang="pl-PL" sz="3200" b="1" dirty="0">
                <a:solidFill>
                  <a:srgbClr val="002060"/>
                </a:solidFill>
                <a:latin typeface="Arial" pitchFamily="34" charset="0"/>
                <a:cs typeface="Arial" pitchFamily="34" charset="0"/>
              </a:rPr>
              <a:t>w latach 2002-2007</a:t>
            </a:r>
            <a:r>
              <a:rPr lang="pl-PL" sz="3200" dirty="0">
                <a:solidFill>
                  <a:srgbClr val="002060"/>
                </a:solidFill>
                <a:latin typeface="Arial" pitchFamily="34" charset="0"/>
                <a:cs typeface="Arial" pitchFamily="34" charset="0"/>
              </a:rPr>
              <a:t>, w ramach OEF, kontyngent działał jako </a:t>
            </a:r>
            <a:r>
              <a:rPr lang="pl-PL" sz="3200" b="1" i="1" dirty="0" err="1">
                <a:solidFill>
                  <a:schemeClr val="bg1">
                    <a:lumMod val="95000"/>
                    <a:lumOff val="5000"/>
                  </a:schemeClr>
                </a:solidFill>
                <a:latin typeface="Arial" pitchFamily="34" charset="0"/>
                <a:cs typeface="Arial" pitchFamily="34" charset="0"/>
              </a:rPr>
              <a:t>PolishTask</a:t>
            </a:r>
            <a:r>
              <a:rPr lang="pl-PL" sz="3200" b="1" i="1" dirty="0">
                <a:solidFill>
                  <a:schemeClr val="bg1">
                    <a:lumMod val="95000"/>
                    <a:lumOff val="5000"/>
                  </a:schemeClr>
                </a:solidFill>
                <a:latin typeface="Arial" pitchFamily="34" charset="0"/>
                <a:cs typeface="Arial" pitchFamily="34" charset="0"/>
              </a:rPr>
              <a:t> </a:t>
            </a:r>
            <a:r>
              <a:rPr lang="pl-PL" sz="3200" b="1" i="1" dirty="0" err="1">
                <a:solidFill>
                  <a:schemeClr val="bg1">
                    <a:lumMod val="95000"/>
                    <a:lumOff val="5000"/>
                  </a:schemeClr>
                </a:solidFill>
                <a:latin typeface="Arial" pitchFamily="34" charset="0"/>
                <a:cs typeface="Arial" pitchFamily="34" charset="0"/>
              </a:rPr>
              <a:t>Force</a:t>
            </a:r>
            <a:r>
              <a:rPr lang="pl-PL" sz="3200" dirty="0">
                <a:solidFill>
                  <a:srgbClr val="002060"/>
                </a:solidFill>
                <a:latin typeface="Arial" pitchFamily="34" charset="0"/>
                <a:cs typeface="Arial" pitchFamily="34" charset="0"/>
              </a:rPr>
              <a:t> (Polskie Siły Zadaniowe).</a:t>
            </a:r>
          </a:p>
        </p:txBody>
      </p:sp>
      <p:sp>
        <p:nvSpPr>
          <p:cNvPr id="17" name="pole tekstowe 16"/>
          <p:cNvSpPr txBox="1"/>
          <p:nvPr/>
        </p:nvSpPr>
        <p:spPr>
          <a:xfrm>
            <a:off x="1654854" y="615983"/>
            <a:ext cx="9405031" cy="954107"/>
          </a:xfrm>
          <a:prstGeom prst="rect">
            <a:avLst/>
          </a:prstGeom>
          <a:noFill/>
        </p:spPr>
        <p:txBody>
          <a:bodyPr wrap="square" rtlCol="0">
            <a:spAutoFit/>
          </a:bodyPr>
          <a:lstStyle/>
          <a:p>
            <a:pPr algn="ctr"/>
            <a:r>
              <a:rPr lang="pl-PL" sz="2800" b="1" dirty="0">
                <a:solidFill>
                  <a:schemeClr val="bg1"/>
                </a:solidFill>
                <a:latin typeface="Arial" panose="020B0604020202020204" pitchFamily="34" charset="0"/>
                <a:cs typeface="Arial" panose="020B0604020202020204" pitchFamily="34" charset="0"/>
              </a:rPr>
              <a:t>Polski Kontyngent Wojskowy w Afganistanie </a:t>
            </a:r>
            <a:br>
              <a:rPr lang="pl-PL" sz="2800" b="1" dirty="0">
                <a:solidFill>
                  <a:schemeClr val="bg1"/>
                </a:solidFill>
                <a:latin typeface="Arial" panose="020B0604020202020204" pitchFamily="34" charset="0"/>
                <a:cs typeface="Arial" panose="020B0604020202020204" pitchFamily="34" charset="0"/>
              </a:rPr>
            </a:br>
            <a:r>
              <a:rPr lang="pl-PL" sz="2800" b="1" dirty="0">
                <a:solidFill>
                  <a:schemeClr val="bg1"/>
                </a:solidFill>
                <a:latin typeface="Arial" panose="020B0604020202020204" pitchFamily="34" charset="0"/>
                <a:cs typeface="Arial" panose="020B0604020202020204" pitchFamily="34" charset="0"/>
              </a:rPr>
              <a:t>(PKW Afganistan)</a:t>
            </a:r>
            <a:endParaRPr lang="pl-PL" sz="2800" dirty="0">
              <a:solidFill>
                <a:schemeClr val="bg1"/>
              </a:solidFill>
              <a:latin typeface="Arial" panose="020B0604020202020204" pitchFamily="34" charset="0"/>
              <a:cs typeface="Arial" panose="020B0604020202020204" pitchFamily="34" charset="0"/>
            </a:endParaRPr>
          </a:p>
        </p:txBody>
      </p:sp>
      <p:pic>
        <p:nvPicPr>
          <p:cNvPr id="25601" name="Picture 1" descr="C:\Users\barbara\Desktop\prezentacja\r0i_3133_1000x395.jpg"/>
          <p:cNvPicPr>
            <a:picLocks noChangeAspect="1" noChangeArrowheads="1"/>
          </p:cNvPicPr>
          <p:nvPr/>
        </p:nvPicPr>
        <p:blipFill>
          <a:blip r:embed="rId3"/>
          <a:srcRect/>
          <a:stretch>
            <a:fillRect/>
          </a:stretch>
        </p:blipFill>
        <p:spPr bwMode="auto">
          <a:xfrm>
            <a:off x="3976914" y="5185883"/>
            <a:ext cx="3731986" cy="1474134"/>
          </a:xfrm>
          <a:prstGeom prst="rect">
            <a:avLst/>
          </a:prstGeom>
          <a:noFill/>
        </p:spPr>
      </p:pic>
    </p:spTree>
    <p:extLst>
      <p:ext uri="{BB962C8B-B14F-4D97-AF65-F5344CB8AC3E}">
        <p14:creationId xmlns:p14="http://schemas.microsoft.com/office/powerpoint/2010/main" val="559327154"/>
      </p:ext>
    </p:extLst>
  </p:cSld>
  <p:clrMapOvr>
    <a:masterClrMapping/>
  </p:clrMapOvr>
  <p:transition spd="med">
    <p:pull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395515" y="2027732"/>
            <a:ext cx="11538857" cy="523220"/>
          </a:xfrm>
          <a:prstGeom prst="rect">
            <a:avLst/>
          </a:prstGeom>
          <a:noFill/>
        </p:spPr>
        <p:txBody>
          <a:bodyPr wrap="square" rtlCol="0">
            <a:spAutoFit/>
          </a:bodyPr>
          <a:lstStyle/>
          <a:p>
            <a:endParaRPr lang="pl-PL" sz="2800" dirty="0"/>
          </a:p>
        </p:txBody>
      </p:sp>
      <p:sp>
        <p:nvSpPr>
          <p:cNvPr id="6" name="pole tekstowe 5"/>
          <p:cNvSpPr txBox="1"/>
          <p:nvPr/>
        </p:nvSpPr>
        <p:spPr>
          <a:xfrm>
            <a:off x="558800" y="615983"/>
            <a:ext cx="11417300" cy="830997"/>
          </a:xfrm>
          <a:prstGeom prst="rect">
            <a:avLst/>
          </a:prstGeom>
          <a:noFill/>
        </p:spPr>
        <p:txBody>
          <a:bodyPr wrap="square" rtlCol="0">
            <a:spAutoFit/>
          </a:bodyPr>
          <a:lstStyle/>
          <a:p>
            <a:pPr algn="ctr"/>
            <a:r>
              <a:rPr lang="pl-PL" sz="2400" b="1" i="1" dirty="0">
                <a:solidFill>
                  <a:schemeClr val="bg1"/>
                </a:solidFill>
                <a:latin typeface="Arial" pitchFamily="34" charset="0"/>
                <a:cs typeface="Arial" pitchFamily="34" charset="0"/>
              </a:rPr>
              <a:t>30 kwietnia 2007 oficjalnie kontyngent rozpoczął nową zmianę (wraz z nią rozpoczęto nową numerację), której różnice od poprzedniej polegały na:</a:t>
            </a:r>
          </a:p>
        </p:txBody>
      </p:sp>
      <p:sp>
        <p:nvSpPr>
          <p:cNvPr id="4" name="pole tekstowe 3"/>
          <p:cNvSpPr txBox="1"/>
          <p:nvPr/>
        </p:nvSpPr>
        <p:spPr>
          <a:xfrm>
            <a:off x="217715" y="1761032"/>
            <a:ext cx="11538857" cy="4185761"/>
          </a:xfrm>
          <a:prstGeom prst="rect">
            <a:avLst/>
          </a:prstGeom>
          <a:noFill/>
        </p:spPr>
        <p:txBody>
          <a:bodyPr wrap="square" rtlCol="0">
            <a:spAutoFit/>
          </a:bodyPr>
          <a:lstStyle/>
          <a:p>
            <a:pPr lvl="0" algn="ctr">
              <a:buFont typeface="Arial" pitchFamily="34" charset="0"/>
              <a:buChar char="•"/>
            </a:pPr>
            <a:r>
              <a:rPr lang="pl-PL" sz="2600" dirty="0">
                <a:latin typeface="Arial" pitchFamily="34" charset="0"/>
                <a:cs typeface="Arial" pitchFamily="34" charset="0"/>
              </a:rPr>
              <a:t> </a:t>
            </a:r>
            <a:r>
              <a:rPr lang="pl-PL" sz="2400" dirty="0">
                <a:latin typeface="Arial" pitchFamily="34" charset="0"/>
                <a:cs typeface="Arial" pitchFamily="34" charset="0"/>
              </a:rPr>
              <a:t>powiększeniu PKW o ok. 1000 żołnierzy,</a:t>
            </a:r>
          </a:p>
          <a:p>
            <a:pPr lvl="0" algn="ctr">
              <a:buFont typeface="Arial" pitchFamily="34" charset="0"/>
              <a:buChar char="•"/>
            </a:pPr>
            <a:r>
              <a:rPr lang="pl-PL" sz="2400" dirty="0">
                <a:latin typeface="Arial" pitchFamily="34" charset="0"/>
                <a:cs typeface="Arial" pitchFamily="34" charset="0"/>
              </a:rPr>
              <a:t> podporządkowaniu całości PKW dowództwu ISAF NATO,</a:t>
            </a:r>
          </a:p>
          <a:p>
            <a:pPr lvl="0" algn="ctr">
              <a:buFont typeface="Arial" pitchFamily="34" charset="0"/>
              <a:buChar char="•"/>
            </a:pPr>
            <a:r>
              <a:rPr lang="pl-PL" sz="2400" dirty="0">
                <a:latin typeface="Arial" pitchFamily="34" charset="0"/>
                <a:cs typeface="Arial" pitchFamily="34" charset="0"/>
              </a:rPr>
              <a:t> utworzeniu ok. 750 osobowej Polskiej Grupy Bojowej, działającej w prowincjach </a:t>
            </a:r>
            <a:r>
              <a:rPr lang="pl-PL" sz="2400" i="1" u="sng" dirty="0">
                <a:solidFill>
                  <a:schemeClr val="bg1"/>
                </a:solidFill>
                <a:latin typeface="Arial" pitchFamily="34" charset="0"/>
                <a:cs typeface="Arial" pitchFamily="34" charset="0"/>
              </a:rPr>
              <a:t>Ghazni</a:t>
            </a:r>
            <a:r>
              <a:rPr lang="pl-PL" sz="2400" i="1" dirty="0">
                <a:latin typeface="Arial" pitchFamily="34" charset="0"/>
                <a:cs typeface="Arial" pitchFamily="34" charset="0"/>
              </a:rPr>
              <a:t>, </a:t>
            </a:r>
            <a:r>
              <a:rPr lang="pl-PL" sz="2400" i="1" u="sng" dirty="0" err="1">
                <a:solidFill>
                  <a:schemeClr val="bg1"/>
                </a:solidFill>
                <a:latin typeface="Arial" pitchFamily="34" charset="0"/>
                <a:cs typeface="Arial" pitchFamily="34" charset="0"/>
              </a:rPr>
              <a:t>Paktika</a:t>
            </a:r>
            <a:r>
              <a:rPr lang="pl-PL" sz="2400" i="1" dirty="0">
                <a:latin typeface="Arial" pitchFamily="34" charset="0"/>
                <a:cs typeface="Arial" pitchFamily="34" charset="0"/>
              </a:rPr>
              <a:t> i </a:t>
            </a:r>
            <a:r>
              <a:rPr lang="pl-PL" sz="2400" i="1" u="sng" dirty="0" err="1">
                <a:solidFill>
                  <a:schemeClr val="bg1"/>
                </a:solidFill>
                <a:latin typeface="Arial" pitchFamily="34" charset="0"/>
                <a:cs typeface="Arial" pitchFamily="34" charset="0"/>
              </a:rPr>
              <a:t>Paktija</a:t>
            </a:r>
            <a:r>
              <a:rPr lang="pl-PL" sz="2400" i="1" dirty="0">
                <a:latin typeface="Arial" pitchFamily="34" charset="0"/>
                <a:cs typeface="Arial" pitchFamily="34" charset="0"/>
              </a:rPr>
              <a:t> </a:t>
            </a:r>
            <a:r>
              <a:rPr lang="pl-PL" sz="2400" dirty="0">
                <a:latin typeface="Arial" pitchFamily="34" charset="0"/>
                <a:cs typeface="Arial" pitchFamily="34" charset="0"/>
              </a:rPr>
              <a:t>(początkowo batalion manewrowy miał działać tylko z bazy w Ghazni lub </a:t>
            </a:r>
            <a:r>
              <a:rPr lang="pl-PL" sz="2400" dirty="0" err="1">
                <a:latin typeface="Arial" pitchFamily="34" charset="0"/>
                <a:cs typeface="Arial" pitchFamily="34" charset="0"/>
              </a:rPr>
              <a:t>Bagram</a:t>
            </a:r>
            <a:r>
              <a:rPr lang="pl-PL" sz="2400" dirty="0">
                <a:latin typeface="Arial" pitchFamily="34" charset="0"/>
                <a:cs typeface="Arial" pitchFamily="34" charset="0"/>
              </a:rPr>
              <a:t>),</a:t>
            </a:r>
          </a:p>
          <a:p>
            <a:pPr lvl="0" algn="ctr">
              <a:buFont typeface="Arial" pitchFamily="34" charset="0"/>
              <a:buChar char="•"/>
            </a:pPr>
            <a:r>
              <a:rPr lang="pl-PL" sz="2400" dirty="0">
                <a:latin typeface="Arial" pitchFamily="34" charset="0"/>
                <a:cs typeface="Arial" pitchFamily="34" charset="0"/>
              </a:rPr>
              <a:t> utworzeniu kompanii inżynieryjnej na bazie PSZ w </a:t>
            </a:r>
            <a:r>
              <a:rPr lang="pl-PL" sz="2400" dirty="0" err="1">
                <a:latin typeface="Arial" pitchFamily="34" charset="0"/>
                <a:cs typeface="Arial" pitchFamily="34" charset="0"/>
              </a:rPr>
              <a:t>Bagram</a:t>
            </a:r>
            <a:r>
              <a:rPr lang="pl-PL" sz="2400" dirty="0">
                <a:latin typeface="Arial" pitchFamily="34" charset="0"/>
                <a:cs typeface="Arial" pitchFamily="34" charset="0"/>
              </a:rPr>
              <a:t> </a:t>
            </a:r>
            <a:br>
              <a:rPr lang="pl-PL" sz="2400" dirty="0">
                <a:latin typeface="Arial" pitchFamily="34" charset="0"/>
                <a:cs typeface="Arial" pitchFamily="34" charset="0"/>
              </a:rPr>
            </a:br>
            <a:r>
              <a:rPr lang="pl-PL" sz="2400" dirty="0">
                <a:latin typeface="Arial" pitchFamily="34" charset="0"/>
                <a:cs typeface="Arial" pitchFamily="34" charset="0"/>
              </a:rPr>
              <a:t>(gdzie stacjonowało dowództwo PKW),</a:t>
            </a:r>
          </a:p>
          <a:p>
            <a:pPr lvl="0" algn="ctr">
              <a:buFont typeface="Arial" pitchFamily="34" charset="0"/>
              <a:buChar char="•"/>
            </a:pPr>
            <a:r>
              <a:rPr lang="pl-PL" sz="2400" dirty="0">
                <a:latin typeface="Arial" pitchFamily="34" charset="0"/>
                <a:cs typeface="Arial" pitchFamily="34" charset="0"/>
              </a:rPr>
              <a:t> utworzeniu Zgrupowania Sił Specjalnych, operującego w </a:t>
            </a:r>
            <a:r>
              <a:rPr lang="pl-PL" sz="2400" i="1" u="sng" dirty="0">
                <a:solidFill>
                  <a:schemeClr val="bg1"/>
                </a:solidFill>
                <a:latin typeface="Arial" pitchFamily="34" charset="0"/>
                <a:cs typeface="Arial" pitchFamily="34" charset="0"/>
              </a:rPr>
              <a:t>prowincji Kandahar</a:t>
            </a:r>
            <a:r>
              <a:rPr lang="pl-PL" sz="2400" i="1" dirty="0">
                <a:latin typeface="Arial" pitchFamily="34" charset="0"/>
                <a:cs typeface="Arial" pitchFamily="34" charset="0"/>
              </a:rPr>
              <a:t>,</a:t>
            </a:r>
          </a:p>
          <a:p>
            <a:pPr lvl="0" algn="ctr">
              <a:buFont typeface="Arial" pitchFamily="34" charset="0"/>
              <a:buChar char="•"/>
            </a:pPr>
            <a:r>
              <a:rPr lang="pl-PL" sz="2400" dirty="0">
                <a:latin typeface="Arial" pitchFamily="34" charset="0"/>
                <a:cs typeface="Arial" pitchFamily="34" charset="0"/>
              </a:rPr>
              <a:t> wydzieleniu części kadry oficerskiej do dowództw oraz zespołów odbudowy prowincji (PRT) w różnych rejonach kraju,</a:t>
            </a:r>
          </a:p>
          <a:p>
            <a:pPr lvl="0" algn="ctr">
              <a:buFont typeface="Arial" pitchFamily="34" charset="0"/>
              <a:buChar char="•"/>
            </a:pPr>
            <a:r>
              <a:rPr lang="pl-PL" sz="2400" dirty="0">
                <a:latin typeface="Arial" pitchFamily="34" charset="0"/>
                <a:cs typeface="Arial" pitchFamily="34" charset="0"/>
              </a:rPr>
              <a:t> uzbrojeniu kontyngentu w nowo zakupione </a:t>
            </a:r>
            <a:r>
              <a:rPr lang="pl-PL" sz="2400" i="1" u="sng" dirty="0">
                <a:solidFill>
                  <a:schemeClr val="bg1"/>
                </a:solidFill>
                <a:latin typeface="Arial" pitchFamily="34" charset="0"/>
                <a:cs typeface="Arial" pitchFamily="34" charset="0"/>
              </a:rPr>
              <a:t>KTO Rosomak</a:t>
            </a:r>
            <a:r>
              <a:rPr lang="pl-PL" sz="2400" i="1" dirty="0">
                <a:solidFill>
                  <a:schemeClr val="bg1"/>
                </a:solidFill>
                <a:latin typeface="Arial" pitchFamily="34" charset="0"/>
                <a:cs typeface="Arial" pitchFamily="34" charset="0"/>
              </a:rPr>
              <a:t> </a:t>
            </a:r>
            <a:r>
              <a:rPr lang="pl-PL" sz="2400" dirty="0">
                <a:latin typeface="Arial" pitchFamily="34" charset="0"/>
                <a:cs typeface="Arial" pitchFamily="34" charset="0"/>
              </a:rPr>
              <a:t>(początkowo 24 sztuki).</a:t>
            </a:r>
            <a:endParaRPr lang="pl-PL" sz="26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559327154"/>
      </p:ext>
    </p:extLst>
  </p:cSld>
  <p:clrMapOvr>
    <a:masterClrMapping/>
  </p:clrMapOvr>
  <p:transition spd="med">
    <p:pull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395515" y="2027732"/>
            <a:ext cx="11538857" cy="523220"/>
          </a:xfrm>
          <a:prstGeom prst="rect">
            <a:avLst/>
          </a:prstGeom>
          <a:noFill/>
        </p:spPr>
        <p:txBody>
          <a:bodyPr wrap="square" rtlCol="0">
            <a:spAutoFit/>
          </a:bodyPr>
          <a:lstStyle/>
          <a:p>
            <a:endParaRPr lang="pl-PL" sz="2800" dirty="0"/>
          </a:p>
        </p:txBody>
      </p:sp>
      <p:sp>
        <p:nvSpPr>
          <p:cNvPr id="6" name="pole tekstowe 5"/>
          <p:cNvSpPr txBox="1"/>
          <p:nvPr/>
        </p:nvSpPr>
        <p:spPr>
          <a:xfrm>
            <a:off x="5339862" y="670202"/>
            <a:ext cx="6096000" cy="584775"/>
          </a:xfrm>
          <a:prstGeom prst="rect">
            <a:avLst/>
          </a:prstGeom>
          <a:noFill/>
        </p:spPr>
        <p:txBody>
          <a:bodyPr wrap="square" rtlCol="0">
            <a:spAutoFit/>
          </a:bodyPr>
          <a:lstStyle/>
          <a:p>
            <a:pPr algn="ctr"/>
            <a:r>
              <a:rPr lang="pl-PL" sz="3200" b="1" i="1" dirty="0">
                <a:solidFill>
                  <a:schemeClr val="bg1"/>
                </a:solidFill>
                <a:latin typeface="Arial" pitchFamily="34" charset="0"/>
                <a:cs typeface="Arial" pitchFamily="34" charset="0"/>
              </a:rPr>
              <a:t>Zadania PKW polegały na:</a:t>
            </a:r>
          </a:p>
        </p:txBody>
      </p:sp>
      <p:sp>
        <p:nvSpPr>
          <p:cNvPr id="4" name="pole tekstowe 3"/>
          <p:cNvSpPr txBox="1"/>
          <p:nvPr/>
        </p:nvSpPr>
        <p:spPr>
          <a:xfrm>
            <a:off x="3889131" y="1672132"/>
            <a:ext cx="8045241" cy="2677656"/>
          </a:xfrm>
          <a:prstGeom prst="rect">
            <a:avLst/>
          </a:prstGeom>
          <a:noFill/>
        </p:spPr>
        <p:txBody>
          <a:bodyPr wrap="square" rtlCol="0">
            <a:spAutoFit/>
          </a:bodyPr>
          <a:lstStyle/>
          <a:p>
            <a:pPr lvl="0" algn="ctr"/>
            <a:r>
              <a:rPr lang="pl-PL" sz="2400" b="1" i="1" dirty="0">
                <a:solidFill>
                  <a:srgbClr val="FF0000"/>
                </a:solidFill>
                <a:latin typeface="Arial" pitchFamily="34" charset="0"/>
                <a:cs typeface="Arial" pitchFamily="34" charset="0"/>
              </a:rPr>
              <a:t>PGB:</a:t>
            </a:r>
            <a:r>
              <a:rPr lang="pl-PL" sz="2400" b="1" i="1" dirty="0">
                <a:solidFill>
                  <a:schemeClr val="bg1"/>
                </a:solidFill>
                <a:latin typeface="Arial" pitchFamily="34" charset="0"/>
                <a:cs typeface="Arial" pitchFamily="34" charset="0"/>
              </a:rPr>
              <a:t> </a:t>
            </a:r>
            <a:r>
              <a:rPr lang="pl-PL" sz="2400" dirty="0">
                <a:latin typeface="Arial" pitchFamily="34" charset="0"/>
                <a:cs typeface="Arial" pitchFamily="34" charset="0"/>
              </a:rPr>
              <a:t>zapewnienie bezpieczeństwa i wsparcia ludności cywilnej, współpraca z Afgańską Armią Narodową, patrolowanie i kontrolowanie,</a:t>
            </a:r>
          </a:p>
          <a:p>
            <a:pPr lvl="0" algn="ctr"/>
            <a:r>
              <a:rPr lang="pl-PL" sz="2400" b="1" i="1" dirty="0">
                <a:solidFill>
                  <a:srgbClr val="FF0000"/>
                </a:solidFill>
                <a:latin typeface="Arial" pitchFamily="34" charset="0"/>
                <a:cs typeface="Arial" pitchFamily="34" charset="0"/>
              </a:rPr>
              <a:t>OMLT:</a:t>
            </a:r>
            <a:r>
              <a:rPr lang="pl-PL" sz="2400" b="1" i="1" dirty="0">
                <a:solidFill>
                  <a:schemeClr val="bg1"/>
                </a:solidFill>
                <a:latin typeface="Arial" pitchFamily="34" charset="0"/>
                <a:cs typeface="Arial" pitchFamily="34" charset="0"/>
              </a:rPr>
              <a:t> </a:t>
            </a:r>
            <a:r>
              <a:rPr lang="pl-PL" sz="2400" dirty="0">
                <a:latin typeface="Arial" pitchFamily="34" charset="0"/>
                <a:cs typeface="Arial" pitchFamily="34" charset="0"/>
              </a:rPr>
              <a:t>szkolenie armii i policji afgańskiej,</a:t>
            </a:r>
          </a:p>
          <a:p>
            <a:pPr lvl="0" algn="ctr"/>
            <a:r>
              <a:rPr lang="pl-PL" sz="2400" b="1" i="1" dirty="0">
                <a:solidFill>
                  <a:srgbClr val="FF0000"/>
                </a:solidFill>
                <a:latin typeface="Arial" pitchFamily="34" charset="0"/>
                <a:cs typeface="Arial" pitchFamily="34" charset="0"/>
              </a:rPr>
              <a:t>PRT:</a:t>
            </a:r>
            <a:r>
              <a:rPr lang="pl-PL" sz="2400" b="1" i="1" dirty="0">
                <a:solidFill>
                  <a:schemeClr val="bg1"/>
                </a:solidFill>
                <a:latin typeface="Arial" pitchFamily="34" charset="0"/>
                <a:cs typeface="Arial" pitchFamily="34" charset="0"/>
              </a:rPr>
              <a:t> </a:t>
            </a:r>
            <a:r>
              <a:rPr lang="pl-PL" sz="2400" dirty="0">
                <a:latin typeface="Arial" pitchFamily="34" charset="0"/>
                <a:cs typeface="Arial" pitchFamily="34" charset="0"/>
              </a:rPr>
              <a:t>pomoc w odbudowie infrastruktury kraju,</a:t>
            </a:r>
          </a:p>
          <a:p>
            <a:pPr lvl="0" algn="ctr"/>
            <a:r>
              <a:rPr lang="pl-PL" sz="2400" b="1" i="1" dirty="0">
                <a:solidFill>
                  <a:srgbClr val="FF0000"/>
                </a:solidFill>
                <a:latin typeface="Arial" pitchFamily="34" charset="0"/>
                <a:cs typeface="Arial" pitchFamily="34" charset="0"/>
              </a:rPr>
              <a:t>kompania inżynieryjna: </a:t>
            </a:r>
            <a:r>
              <a:rPr lang="pl-PL" sz="2400" dirty="0">
                <a:latin typeface="Arial" pitchFamily="34" charset="0"/>
                <a:cs typeface="Arial" pitchFamily="34" charset="0"/>
              </a:rPr>
              <a:t>odbudowa i rozminowanie terenów wokół bazy </a:t>
            </a:r>
            <a:r>
              <a:rPr lang="pl-PL" sz="2400" dirty="0" err="1">
                <a:latin typeface="Arial" pitchFamily="34" charset="0"/>
                <a:cs typeface="Arial" pitchFamily="34" charset="0"/>
              </a:rPr>
              <a:t>Bagram</a:t>
            </a:r>
            <a:r>
              <a:rPr lang="pl-PL" sz="2400" dirty="0">
                <a:latin typeface="Arial" pitchFamily="34" charset="0"/>
                <a:cs typeface="Arial" pitchFamily="34" charset="0"/>
              </a:rPr>
              <a:t>.</a:t>
            </a:r>
          </a:p>
        </p:txBody>
      </p:sp>
      <p:pic>
        <p:nvPicPr>
          <p:cNvPr id="3" name="Obraz 2">
            <a:extLst>
              <a:ext uri="{FF2B5EF4-FFF2-40B4-BE49-F238E27FC236}">
                <a16:creationId xmlns:a16="http://schemas.microsoft.com/office/drawing/2014/main" id="{AA065719-20B5-4519-BA19-8142D3CE6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93" y="281560"/>
            <a:ext cx="3194538" cy="2395904"/>
          </a:xfrm>
          <a:prstGeom prst="rect">
            <a:avLst/>
          </a:prstGeom>
        </p:spPr>
      </p:pic>
      <p:pic>
        <p:nvPicPr>
          <p:cNvPr id="8" name="Obraz 7">
            <a:extLst>
              <a:ext uri="{FF2B5EF4-FFF2-40B4-BE49-F238E27FC236}">
                <a16:creationId xmlns:a16="http://schemas.microsoft.com/office/drawing/2014/main" id="{624182F7-CEED-40CA-A032-27428C3C6C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47"/>
          <a:stretch/>
        </p:blipFill>
        <p:spPr>
          <a:xfrm rot="5400000">
            <a:off x="173015" y="3088929"/>
            <a:ext cx="3780487" cy="3194537"/>
          </a:xfrm>
          <a:prstGeom prst="rect">
            <a:avLst/>
          </a:prstGeom>
        </p:spPr>
      </p:pic>
    </p:spTree>
    <p:extLst>
      <p:ext uri="{BB962C8B-B14F-4D97-AF65-F5344CB8AC3E}">
        <p14:creationId xmlns:p14="http://schemas.microsoft.com/office/powerpoint/2010/main" val="559327154"/>
      </p:ext>
    </p:extLst>
  </p:cSld>
  <p:clrMapOvr>
    <a:masterClrMapping/>
  </p:clrMapOvr>
  <p:transition spd="med">
    <p:pull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barbara\Desktop\prezentacja\rosomak_afganistan-2_640x300.jpg"/>
          <p:cNvPicPr>
            <a:picLocks noChangeAspect="1" noChangeArrowheads="1"/>
          </p:cNvPicPr>
          <p:nvPr/>
        </p:nvPicPr>
        <p:blipFill>
          <a:blip r:embed="rId3"/>
          <a:srcRect/>
          <a:stretch>
            <a:fillRect/>
          </a:stretch>
        </p:blipFill>
        <p:spPr bwMode="auto">
          <a:xfrm>
            <a:off x="711201" y="1487557"/>
            <a:ext cx="10769599" cy="4911675"/>
          </a:xfrm>
          <a:prstGeom prst="rect">
            <a:avLst/>
          </a:prstGeom>
          <a:noFill/>
        </p:spPr>
      </p:pic>
      <p:sp>
        <p:nvSpPr>
          <p:cNvPr id="16" name="pole tekstowe 15"/>
          <p:cNvSpPr txBox="1"/>
          <p:nvPr/>
        </p:nvSpPr>
        <p:spPr>
          <a:xfrm>
            <a:off x="653143" y="2020477"/>
            <a:ext cx="11538857" cy="3477875"/>
          </a:xfrm>
          <a:prstGeom prst="rect">
            <a:avLst/>
          </a:prstGeom>
          <a:noFill/>
        </p:spPr>
        <p:txBody>
          <a:bodyPr wrap="square" rtlCol="0">
            <a:spAutoFit/>
          </a:bodyPr>
          <a:lstStyle/>
          <a:p>
            <a:pPr marL="174625">
              <a:buFont typeface="Arial" pitchFamily="34" charset="0"/>
              <a:buChar char="•"/>
            </a:pPr>
            <a:r>
              <a:rPr lang="pl-PL" sz="2800" b="1" dirty="0">
                <a:ln>
                  <a:solidFill>
                    <a:schemeClr val="bg1"/>
                  </a:solidFill>
                </a:ln>
                <a:solidFill>
                  <a:srgbClr val="CC0000"/>
                </a:solidFill>
                <a:latin typeface="Arial" pitchFamily="34" charset="0"/>
                <a:cs typeface="Arial" pitchFamily="34" charset="0"/>
              </a:rPr>
              <a:t> </a:t>
            </a: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21 plutonów</a:t>
            </a:r>
          </a:p>
          <a:p>
            <a:pPr marL="174625" defTabSz="261938">
              <a:buFont typeface="Arial" pitchFamily="34" charset="0"/>
              <a:buChar char="•"/>
            </a:pP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Samodzielna Grupa Powietrzno-Szturmowa,</a:t>
            </a:r>
          </a:p>
          <a:p>
            <a:pPr marL="174625" defTabSz="261938">
              <a:buFont typeface="Arial" pitchFamily="34" charset="0"/>
              <a:buChar char="•"/>
            </a:pP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a:t>
            </a:r>
            <a:r>
              <a:rPr lang="pl-PL" sz="2400" b="1" dirty="0" err="1">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Task</a:t>
            </a: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a:t>
            </a:r>
            <a:r>
              <a:rPr lang="pl-PL" sz="2400" b="1" dirty="0" err="1">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Force</a:t>
            </a: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49 i </a:t>
            </a:r>
            <a:r>
              <a:rPr lang="pl-PL" sz="2400" b="1" dirty="0" err="1">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Task</a:t>
            </a: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a:t>
            </a:r>
            <a:r>
              <a:rPr lang="pl-PL" sz="2400" b="1" dirty="0" err="1">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Force</a:t>
            </a: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50</a:t>
            </a:r>
          </a:p>
          <a:p>
            <a:pPr marL="174625" defTabSz="261938">
              <a:buFont typeface="Arial" pitchFamily="34" charset="0"/>
              <a:buChar char="•"/>
            </a:pP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8 Operacyjnych Zespołów Doradczo-Łącznikowych POMLT,</a:t>
            </a:r>
          </a:p>
          <a:p>
            <a:pPr marL="174625" defTabSz="261938">
              <a:buFont typeface="Arial" pitchFamily="34" charset="0"/>
              <a:buChar char="•"/>
            </a:pP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5 Operacyjnych Zespołów Doradczo-Łącznikowych OMLT </a:t>
            </a:r>
          </a:p>
          <a:p>
            <a:pPr marL="174625" defTabSz="261938">
              <a:buFont typeface="Arial" pitchFamily="34" charset="0"/>
              <a:buChar char="•"/>
            </a:pP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Zespół Odbudowy Prowincji PRT </a:t>
            </a:r>
          </a:p>
          <a:p>
            <a:pPr marL="174625" defTabSz="261938">
              <a:buFont typeface="Arial" pitchFamily="34" charset="0"/>
              <a:buChar char="•"/>
            </a:pP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CIMIC. </a:t>
            </a:r>
          </a:p>
          <a:p>
            <a:pPr marL="174625" defTabSz="261938">
              <a:buFont typeface="Arial" pitchFamily="34" charset="0"/>
              <a:buChar char="•"/>
            </a:pPr>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Ponadto w polskim podporządkowaniu znajdowało się ok. 800    </a:t>
            </a:r>
          </a:p>
          <a:p>
            <a:pPr marL="174625" defTabSz="261938"/>
            <a:r>
              <a:rPr lang="pl-PL" sz="24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  żołnierzy Stanów Zjednoczonych.</a:t>
            </a:r>
            <a:endParaRPr lang="pl-PL" sz="2800" b="1" dirty="0">
              <a:ln w="18000">
                <a:solidFill>
                  <a:schemeClr val="bg1"/>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endParaRPr>
          </a:p>
        </p:txBody>
      </p:sp>
      <p:sp>
        <p:nvSpPr>
          <p:cNvPr id="17" name="pole tekstowe 16"/>
          <p:cNvSpPr txBox="1"/>
          <p:nvPr/>
        </p:nvSpPr>
        <p:spPr>
          <a:xfrm>
            <a:off x="725715" y="296669"/>
            <a:ext cx="10290628" cy="1200329"/>
          </a:xfrm>
          <a:prstGeom prst="rect">
            <a:avLst/>
          </a:prstGeom>
          <a:noFill/>
          <a:ln>
            <a:noFill/>
          </a:ln>
        </p:spPr>
        <p:txBody>
          <a:bodyPr wrap="square" rtlCol="0">
            <a:spAutoFit/>
          </a:bodyPr>
          <a:lstStyle/>
          <a:p>
            <a:pPr marL="174625" algn="ctr"/>
            <a:r>
              <a:rPr lang="pl-PL" sz="3600" b="1" i="1" dirty="0">
                <a:ln>
                  <a:solidFill>
                    <a:srgbClr val="FF0000"/>
                  </a:solidFill>
                </a:ln>
                <a:solidFill>
                  <a:schemeClr val="tx2">
                    <a:lumMod val="50000"/>
                  </a:schemeClr>
                </a:solidFill>
                <a:latin typeface="Arial" pitchFamily="34" charset="0"/>
                <a:cs typeface="Arial" pitchFamily="34" charset="0"/>
              </a:rPr>
              <a:t>W kulminacyjnym momencie zaangażowania w składzie sił polskich znajdowało się m.in.: </a:t>
            </a:r>
          </a:p>
        </p:txBody>
      </p:sp>
    </p:spTree>
    <p:extLst>
      <p:ext uri="{BB962C8B-B14F-4D97-AF65-F5344CB8AC3E}">
        <p14:creationId xmlns:p14="http://schemas.microsoft.com/office/powerpoint/2010/main" val="559327154"/>
      </p:ext>
    </p:extLst>
  </p:cSld>
  <p:clrMapOvr>
    <a:masterClrMapping/>
  </p:clrMapOvr>
  <p:transition spd="med">
    <p:pull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3833655" y="1331892"/>
            <a:ext cx="7262238" cy="1815882"/>
          </a:xfrm>
          <a:prstGeom prst="rect">
            <a:avLst/>
          </a:prstGeom>
          <a:noFill/>
        </p:spPr>
        <p:txBody>
          <a:bodyPr wrap="square" rtlCol="0">
            <a:spAutoFit/>
          </a:bodyPr>
          <a:lstStyle/>
          <a:p>
            <a:pPr marL="174625" algn="ctr"/>
            <a:r>
              <a:rPr lang="pl-PL" sz="2800" dirty="0">
                <a:latin typeface="Arial" pitchFamily="34" charset="0"/>
                <a:cs typeface="Arial" pitchFamily="34" charset="0"/>
              </a:rPr>
              <a:t>W wyniku działalności Polskiego </a:t>
            </a:r>
            <a:br>
              <a:rPr lang="pl-PL" sz="2800" dirty="0">
                <a:latin typeface="Arial" pitchFamily="34" charset="0"/>
                <a:cs typeface="Arial" pitchFamily="34" charset="0"/>
              </a:rPr>
            </a:br>
            <a:r>
              <a:rPr lang="pl-PL" sz="2800" dirty="0">
                <a:latin typeface="Arial" pitchFamily="34" charset="0"/>
                <a:cs typeface="Arial" pitchFamily="34" charset="0"/>
              </a:rPr>
              <a:t>Kontyngentu Wojskowego </a:t>
            </a:r>
          </a:p>
          <a:p>
            <a:pPr marL="174625" algn="ctr"/>
            <a:r>
              <a:rPr lang="pl-PL" sz="2800" dirty="0">
                <a:latin typeface="Arial" pitchFamily="34" charset="0"/>
                <a:cs typeface="Arial" pitchFamily="34" charset="0"/>
              </a:rPr>
              <a:t>w Afganistanie, przeszkolono </a:t>
            </a:r>
          </a:p>
          <a:p>
            <a:pPr marL="174625" algn="ctr"/>
            <a:r>
              <a:rPr lang="pl-PL" sz="2800" b="1" u="sng" dirty="0">
                <a:solidFill>
                  <a:schemeClr val="bg1"/>
                </a:solidFill>
                <a:latin typeface="Arial" pitchFamily="34" charset="0"/>
                <a:cs typeface="Arial" pitchFamily="34" charset="0"/>
              </a:rPr>
              <a:t>11 tys. żołnierzy, policjantów i cywilów</a:t>
            </a:r>
          </a:p>
        </p:txBody>
      </p:sp>
      <p:sp>
        <p:nvSpPr>
          <p:cNvPr id="6" name="pole tekstowe 5"/>
          <p:cNvSpPr txBox="1"/>
          <p:nvPr/>
        </p:nvSpPr>
        <p:spPr>
          <a:xfrm>
            <a:off x="2937443" y="377785"/>
            <a:ext cx="9405031" cy="954107"/>
          </a:xfrm>
          <a:prstGeom prst="rect">
            <a:avLst/>
          </a:prstGeom>
          <a:noFill/>
        </p:spPr>
        <p:txBody>
          <a:bodyPr wrap="square" rtlCol="0">
            <a:spAutoFit/>
          </a:bodyPr>
          <a:lstStyle/>
          <a:p>
            <a:pPr algn="ctr"/>
            <a:r>
              <a:rPr lang="pl-PL" sz="2800" b="1" dirty="0">
                <a:solidFill>
                  <a:schemeClr val="bg1"/>
                </a:solidFill>
                <a:latin typeface="Arial" panose="020B0604020202020204" pitchFamily="34" charset="0"/>
                <a:cs typeface="Arial" panose="020B0604020202020204" pitchFamily="34" charset="0"/>
              </a:rPr>
              <a:t>Polski Kontyngent Wojskowy w Afganistanie </a:t>
            </a:r>
            <a:br>
              <a:rPr lang="pl-PL" sz="2800" b="1" dirty="0">
                <a:solidFill>
                  <a:schemeClr val="bg1"/>
                </a:solidFill>
                <a:latin typeface="Arial" panose="020B0604020202020204" pitchFamily="34" charset="0"/>
                <a:cs typeface="Arial" panose="020B0604020202020204" pitchFamily="34" charset="0"/>
              </a:rPr>
            </a:br>
            <a:r>
              <a:rPr lang="pl-PL" sz="2800" b="1" i="1" dirty="0">
                <a:solidFill>
                  <a:srgbClr val="FF0000"/>
                </a:solidFill>
                <a:latin typeface="Arial" panose="020B0604020202020204" pitchFamily="34" charset="0"/>
                <a:cs typeface="Arial" panose="020B0604020202020204" pitchFamily="34" charset="0"/>
              </a:rPr>
              <a:t>SZKOLENIE</a:t>
            </a:r>
          </a:p>
        </p:txBody>
      </p:sp>
      <p:pic>
        <p:nvPicPr>
          <p:cNvPr id="10242" name="Picture 2" descr="C:\Users\barbara\Desktop\prezentacja\ANA SZKOL.jpg"/>
          <p:cNvPicPr>
            <a:picLocks noChangeAspect="1" noChangeArrowheads="1"/>
          </p:cNvPicPr>
          <p:nvPr/>
        </p:nvPicPr>
        <p:blipFill>
          <a:blip r:embed="rId3"/>
          <a:srcRect/>
          <a:stretch>
            <a:fillRect/>
          </a:stretch>
        </p:blipFill>
        <p:spPr bwMode="auto">
          <a:xfrm>
            <a:off x="6833506" y="3892324"/>
            <a:ext cx="3645807" cy="2272211"/>
          </a:xfrm>
          <a:prstGeom prst="rect">
            <a:avLst/>
          </a:prstGeom>
          <a:noFill/>
        </p:spPr>
      </p:pic>
      <p:pic>
        <p:nvPicPr>
          <p:cNvPr id="3" name="Obraz 2">
            <a:extLst>
              <a:ext uri="{FF2B5EF4-FFF2-40B4-BE49-F238E27FC236}">
                <a16:creationId xmlns:a16="http://schemas.microsoft.com/office/drawing/2014/main" id="{2F8470A8-F947-4908-A02D-E1F38A8A4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26507" y="755165"/>
            <a:ext cx="4412340" cy="3309255"/>
          </a:xfrm>
          <a:prstGeom prst="rect">
            <a:avLst/>
          </a:prstGeom>
        </p:spPr>
      </p:pic>
      <p:pic>
        <p:nvPicPr>
          <p:cNvPr id="7" name="Picture 1" descr="C:\Users\barbara\Desktop\prezentacja\images (4).jpg"/>
          <p:cNvPicPr>
            <a:picLocks noChangeAspect="1" noChangeArrowheads="1"/>
          </p:cNvPicPr>
          <p:nvPr/>
        </p:nvPicPr>
        <p:blipFill>
          <a:blip r:embed="rId5"/>
          <a:srcRect/>
          <a:stretch>
            <a:fillRect/>
          </a:stretch>
        </p:blipFill>
        <p:spPr bwMode="auto">
          <a:xfrm>
            <a:off x="2736366" y="3909910"/>
            <a:ext cx="3501344" cy="2304822"/>
          </a:xfrm>
          <a:prstGeom prst="rect">
            <a:avLst/>
          </a:prstGeom>
          <a:noFill/>
        </p:spPr>
      </p:pic>
    </p:spTree>
    <p:extLst>
      <p:ext uri="{BB962C8B-B14F-4D97-AF65-F5344CB8AC3E}">
        <p14:creationId xmlns:p14="http://schemas.microsoft.com/office/powerpoint/2010/main" val="559327154"/>
      </p:ext>
    </p:extLst>
  </p:cSld>
  <p:clrMapOvr>
    <a:masterClrMapping/>
  </p:clrMapOvr>
  <p:transition spd="med">
    <p:pull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587940" y="1570090"/>
            <a:ext cx="11538857" cy="1384995"/>
          </a:xfrm>
          <a:prstGeom prst="rect">
            <a:avLst/>
          </a:prstGeom>
          <a:noFill/>
        </p:spPr>
        <p:txBody>
          <a:bodyPr wrap="square" rtlCol="0">
            <a:spAutoFit/>
          </a:bodyPr>
          <a:lstStyle/>
          <a:p>
            <a:pPr marL="174625" algn="ctr"/>
            <a:r>
              <a:rPr lang="pl-PL" sz="2800" dirty="0">
                <a:latin typeface="Arial" pitchFamily="34" charset="0"/>
                <a:cs typeface="Arial" pitchFamily="34" charset="0"/>
              </a:rPr>
              <a:t>W programie odbudowy prowincji Ghazni zrealizowano </a:t>
            </a:r>
            <a:br>
              <a:rPr lang="pl-PL" sz="2800" dirty="0">
                <a:latin typeface="Arial" pitchFamily="34" charset="0"/>
                <a:cs typeface="Arial" pitchFamily="34" charset="0"/>
              </a:rPr>
            </a:br>
            <a:r>
              <a:rPr lang="pl-PL" sz="2800" b="1" i="1" dirty="0">
                <a:solidFill>
                  <a:srgbClr val="FF0000"/>
                </a:solidFill>
                <a:latin typeface="Arial" pitchFamily="34" charset="0"/>
                <a:cs typeface="Arial" pitchFamily="34" charset="0"/>
              </a:rPr>
              <a:t>194 projekty pomocowe</a:t>
            </a:r>
          </a:p>
          <a:p>
            <a:pPr marL="174625" algn="ctr"/>
            <a:r>
              <a:rPr lang="pl-PL" sz="2800" dirty="0">
                <a:latin typeface="Arial" pitchFamily="34" charset="0"/>
                <a:cs typeface="Arial" pitchFamily="34" charset="0"/>
              </a:rPr>
              <a:t>na łączną kwotę ponad </a:t>
            </a:r>
            <a:r>
              <a:rPr lang="pl-PL" sz="2800" u="sng" dirty="0">
                <a:solidFill>
                  <a:schemeClr val="bg1"/>
                </a:solidFill>
                <a:latin typeface="Arial" pitchFamily="34" charset="0"/>
                <a:cs typeface="Arial" pitchFamily="34" charset="0"/>
              </a:rPr>
              <a:t>80 mln złotych.</a:t>
            </a:r>
            <a:endParaRPr lang="pl-PL" sz="2800" i="1" u="sng" dirty="0">
              <a:solidFill>
                <a:schemeClr val="bg1"/>
              </a:solidFill>
              <a:latin typeface="Arial" pitchFamily="34" charset="0"/>
              <a:cs typeface="Arial" pitchFamily="34" charset="0"/>
            </a:endParaRPr>
          </a:p>
        </p:txBody>
      </p:sp>
      <p:sp>
        <p:nvSpPr>
          <p:cNvPr id="6" name="pole tekstowe 5"/>
          <p:cNvSpPr txBox="1"/>
          <p:nvPr/>
        </p:nvSpPr>
        <p:spPr>
          <a:xfrm>
            <a:off x="1654854" y="615983"/>
            <a:ext cx="9405031" cy="954107"/>
          </a:xfrm>
          <a:prstGeom prst="rect">
            <a:avLst/>
          </a:prstGeom>
          <a:noFill/>
        </p:spPr>
        <p:txBody>
          <a:bodyPr wrap="square" rtlCol="0">
            <a:spAutoFit/>
          </a:bodyPr>
          <a:lstStyle/>
          <a:p>
            <a:pPr algn="ctr"/>
            <a:r>
              <a:rPr lang="pl-PL" sz="2800" b="1" dirty="0">
                <a:solidFill>
                  <a:schemeClr val="bg1"/>
                </a:solidFill>
                <a:latin typeface="Arial" panose="020B0604020202020204" pitchFamily="34" charset="0"/>
                <a:cs typeface="Arial" panose="020B0604020202020204" pitchFamily="34" charset="0"/>
              </a:rPr>
              <a:t>Polski Kontyngent Wojskowy w Afganistanie </a:t>
            </a:r>
            <a:br>
              <a:rPr lang="pl-PL" sz="2800" b="1" dirty="0">
                <a:solidFill>
                  <a:schemeClr val="bg1"/>
                </a:solidFill>
                <a:latin typeface="Arial" panose="020B0604020202020204" pitchFamily="34" charset="0"/>
                <a:cs typeface="Arial" panose="020B0604020202020204" pitchFamily="34" charset="0"/>
              </a:rPr>
            </a:br>
            <a:r>
              <a:rPr lang="pl-PL" sz="2800" b="1" i="1" dirty="0">
                <a:solidFill>
                  <a:srgbClr val="FF0000"/>
                </a:solidFill>
                <a:latin typeface="Arial" panose="020B0604020202020204" pitchFamily="34" charset="0"/>
                <a:cs typeface="Arial" panose="020B0604020202020204" pitchFamily="34" charset="0"/>
              </a:rPr>
              <a:t>ODBUDOWA</a:t>
            </a:r>
            <a:endParaRPr lang="pl-PL" sz="2800" i="1" dirty="0">
              <a:solidFill>
                <a:srgbClr val="FF0000"/>
              </a:solidFill>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A2173D79-220D-4420-B039-17A4260985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436" y="3137059"/>
            <a:ext cx="4497476" cy="3281114"/>
          </a:xfrm>
          <a:prstGeom prst="rect">
            <a:avLst/>
          </a:prstGeom>
        </p:spPr>
      </p:pic>
      <p:pic>
        <p:nvPicPr>
          <p:cNvPr id="5" name="Obraz 4">
            <a:extLst>
              <a:ext uri="{FF2B5EF4-FFF2-40B4-BE49-F238E27FC236}">
                <a16:creationId xmlns:a16="http://schemas.microsoft.com/office/drawing/2014/main" id="{77A03CD5-E72D-4686-A35E-5FF9219BBC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089" y="3133326"/>
            <a:ext cx="4379796" cy="3284847"/>
          </a:xfrm>
          <a:prstGeom prst="rect">
            <a:avLst/>
          </a:prstGeom>
        </p:spPr>
      </p:pic>
    </p:spTree>
    <p:extLst>
      <p:ext uri="{BB962C8B-B14F-4D97-AF65-F5344CB8AC3E}">
        <p14:creationId xmlns:p14="http://schemas.microsoft.com/office/powerpoint/2010/main" val="559327154"/>
      </p:ext>
    </p:extLst>
  </p:cSld>
  <p:clrMapOvr>
    <a:masterClrMapping/>
  </p:clrMapOvr>
  <p:transition spd="med">
    <p:pull dir="d"/>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emplate>
  <TotalTime>599</TotalTime>
  <Words>1719</Words>
  <Application>Microsoft Office PowerPoint</Application>
  <PresentationFormat>Panoramiczny</PresentationFormat>
  <Paragraphs>117</Paragraphs>
  <Slides>18</Slides>
  <Notes>15</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18</vt:i4>
      </vt:variant>
    </vt:vector>
  </HeadingPairs>
  <TitlesOfParts>
    <vt:vector size="24" baseType="lpstr">
      <vt:lpstr>Arial</vt:lpstr>
      <vt:lpstr>Arial Black</vt:lpstr>
      <vt:lpstr>Calibri</vt:lpstr>
      <vt:lpstr>Constantia</vt:lpstr>
      <vt:lpstr>Wingdings 2</vt:lpstr>
      <vt:lpstr>Papier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Resort Obrony Narodowej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Kościecha Jakub</dc:creator>
  <cp:lastModifiedBy>Jakub Kościecha</cp:lastModifiedBy>
  <cp:revision>38</cp:revision>
  <dcterms:created xsi:type="dcterms:W3CDTF">2017-12-27T12:01:12Z</dcterms:created>
  <dcterms:modified xsi:type="dcterms:W3CDTF">2021-05-03T19:37:10Z</dcterms:modified>
</cp:coreProperties>
</file>