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9" r:id="rId12"/>
    <p:sldId id="268" r:id="rId13"/>
    <p:sldId id="267" r:id="rId14"/>
    <p:sldId id="259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9E008-F86C-459B-879F-CE7C23275CBA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D0C28-1B15-4FDB-84B1-E693D77367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004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dirty="0" smtClean="0"/>
              <a:t>Kliknij, aby edytować styl</a:t>
            </a:r>
            <a:endParaRPr kumimoji="0" lang="en-US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0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051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5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pic>
        <p:nvPicPr>
          <p:cNvPr id="8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dirty="0" smtClean="0"/>
              <a:t>Kliknij, aby edytować style wzorca tekstu</a:t>
            </a:r>
          </a:p>
          <a:p>
            <a:pPr lvl="1" eaLnBrk="1" latinLnBrk="0" hangingPunct="1"/>
            <a:r>
              <a:rPr kumimoji="0" lang="pl-PL" dirty="0" smtClean="0"/>
              <a:t>Drugi poziom</a:t>
            </a:r>
          </a:p>
          <a:p>
            <a:pPr lvl="2" eaLnBrk="1" latinLnBrk="0" hangingPunct="1"/>
            <a:r>
              <a:rPr kumimoji="0" lang="pl-PL" dirty="0" smtClean="0"/>
              <a:t>Trzeci poziom</a:t>
            </a:r>
          </a:p>
          <a:p>
            <a:pPr lvl="3" eaLnBrk="1" latinLnBrk="0" hangingPunct="1"/>
            <a:r>
              <a:rPr kumimoji="0" lang="pl-PL" dirty="0" smtClean="0"/>
              <a:t>Czwarty poziom</a:t>
            </a:r>
          </a:p>
          <a:p>
            <a:pPr lvl="4" eaLnBrk="1" latinLnBrk="0" hangingPunct="1"/>
            <a:r>
              <a:rPr kumimoji="0" lang="pl-PL" dirty="0" smtClean="0"/>
              <a:t>Piąty poziom</a:t>
            </a:r>
            <a:endParaRPr kumimoji="0"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04.05.2021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pl-PL" dirty="0" smtClean="0"/>
              <a:t>1/1</a:t>
            </a:r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4" name="Picture 3" descr="C:\Users\Lucas\Desktop\pobrane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96081"/>
            <a:ext cx="692878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58200" cy="1883608"/>
          </a:xfrm>
        </p:spPr>
        <p:txBody>
          <a:bodyPr>
            <a:noAutofit/>
          </a:bodyPr>
          <a:lstStyle/>
          <a:p>
            <a:pPr algn="ctr"/>
            <a:r>
              <a:rPr lang="pl-PL" dirty="0" smtClean="0"/>
              <a:t>MISJA POLSKICH SIŁ ZBROJNYCH </a:t>
            </a:r>
            <a:br>
              <a:rPr lang="pl-PL" dirty="0" smtClean="0"/>
            </a:br>
            <a:r>
              <a:rPr lang="pl-PL" dirty="0" smtClean="0"/>
              <a:t>W ISLAMSKIEJ REPUBLICE AFGANISTANU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508104" y="5589240"/>
            <a:ext cx="3115072" cy="914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b="1" dirty="0" smtClean="0"/>
              <a:t>OPRACOWAŁ:</a:t>
            </a:r>
          </a:p>
          <a:p>
            <a:pPr algn="ctr"/>
            <a:r>
              <a:rPr lang="pl-PL" b="1" dirty="0" smtClean="0"/>
              <a:t>Łukasz ŚLIŻ</a:t>
            </a:r>
          </a:p>
          <a:p>
            <a:pPr algn="ctr"/>
            <a:r>
              <a:rPr lang="pl-PL" b="1" dirty="0" smtClean="0"/>
              <a:t>BN 26+ III rok</a:t>
            </a:r>
            <a:endParaRPr lang="pl-PL" b="1" dirty="0"/>
          </a:p>
        </p:txBody>
      </p:sp>
      <p:pic>
        <p:nvPicPr>
          <p:cNvPr id="1026" name="Picture 2" descr="C:\Users\Lucas\Desktop\Krzyżanowski PPT o Afganistanie\akcja 25.06.11\IMG_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099466"/>
            <a:ext cx="7215238" cy="347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9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686800" cy="838200"/>
          </a:xfrm>
        </p:spPr>
        <p:txBody>
          <a:bodyPr/>
          <a:lstStyle/>
          <a:p>
            <a:pPr algn="ctr"/>
            <a:r>
              <a:rPr lang="pl-PL" dirty="0" smtClean="0"/>
              <a:t>KOSZTY, STRATY i korzyści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76672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 smtClean="0">
                <a:solidFill>
                  <a:srgbClr val="000000"/>
                </a:solidFill>
              </a:rPr>
              <a:t>Koszty i straty: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rgbClr val="000000"/>
                </a:solidFill>
              </a:rPr>
              <a:t>Polska do roku 2014 wydała </a:t>
            </a:r>
            <a:r>
              <a:rPr lang="pl-PL" sz="1600" dirty="0">
                <a:solidFill>
                  <a:srgbClr val="000000"/>
                </a:solidFill>
              </a:rPr>
              <a:t>6 mld złotych na misję w </a:t>
            </a:r>
            <a:r>
              <a:rPr lang="pl-PL" sz="1600" dirty="0" smtClean="0">
                <a:solidFill>
                  <a:srgbClr val="000000"/>
                </a:solidFill>
              </a:rPr>
              <a:t>Afganistanie,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rgbClr val="000000"/>
                </a:solidFill>
              </a:rPr>
              <a:t>Misja RSM kosztuje ok 200mln złotych rocznie,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0000"/>
                </a:solidFill>
              </a:rPr>
              <a:t>Według oficjalnych danych MON w działaniach bojowych PKW Afganistan poszkodowanych zostało 869 żołnierzy i pracowników wojska, z czego 361 </a:t>
            </a:r>
            <a:r>
              <a:rPr lang="pl-PL" sz="1600" dirty="0" smtClean="0">
                <a:solidFill>
                  <a:srgbClr val="000000"/>
                </a:solidFill>
              </a:rPr>
              <a:t>rannych,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rgbClr val="000000"/>
                </a:solidFill>
              </a:rPr>
              <a:t>Śmierć poniosło 44 żołnierzy,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39373F"/>
                </a:solidFill>
              </a:rPr>
              <a:t>Korzyści jakie wynikają z uczestnictwa Polski w misjach </a:t>
            </a:r>
            <a:r>
              <a:rPr lang="pl-PL" sz="1600" b="1" dirty="0" smtClean="0">
                <a:solidFill>
                  <a:srgbClr val="39373F"/>
                </a:solidFill>
              </a:rPr>
              <a:t>stabilizacyjnych w </a:t>
            </a:r>
            <a:r>
              <a:rPr lang="pl-PL" sz="1600" b="1" dirty="0">
                <a:solidFill>
                  <a:srgbClr val="39373F"/>
                </a:solidFill>
              </a:rPr>
              <a:t>Afganistanie można opisać z punktu widzenia państwa, sił zbrojnych jak i przeciętnych żołnierzy. Dla państwa najważniejsze korzyści udziału w misji ISAF to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zwiększenie </a:t>
            </a:r>
            <a:r>
              <a:rPr lang="pl-PL" sz="1600" dirty="0">
                <a:solidFill>
                  <a:srgbClr val="39373F"/>
                </a:solidFill>
              </a:rPr>
              <a:t>reputacji i pozycji na świecie jako państwa zdolnego do skutecznych operacji militarnych na dużych odległościach,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uzyskanie </a:t>
            </a:r>
            <a:r>
              <a:rPr lang="pl-PL" sz="1600" dirty="0">
                <a:solidFill>
                  <a:srgbClr val="39373F"/>
                </a:solidFill>
              </a:rPr>
              <a:t>opinii wiarygodnego członka paktu NATO,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uzyskanie </a:t>
            </a:r>
            <a:r>
              <a:rPr lang="pl-PL" sz="1600" dirty="0">
                <a:solidFill>
                  <a:srgbClr val="39373F"/>
                </a:solidFill>
              </a:rPr>
              <a:t>moralnego zobowiązania państw uczestniczących w ISAF, a zwłaszcza Stanów Zjednoczonych do wspierania Polski w przyszłości wobec ewentualnego zagrożenia,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zwiększanie </a:t>
            </a:r>
            <a:r>
              <a:rPr lang="pl-PL" sz="1600" dirty="0">
                <a:solidFill>
                  <a:srgbClr val="39373F"/>
                </a:solidFill>
              </a:rPr>
              <a:t>roli znaczenie Polski w pakcie NATO i Unii Europejskiej.   </a:t>
            </a:r>
          </a:p>
          <a:p>
            <a:pPr marL="0" indent="0">
              <a:buNone/>
            </a:pPr>
            <a:r>
              <a:rPr lang="pl-PL" sz="1600" b="1" dirty="0" smtClean="0">
                <a:solidFill>
                  <a:srgbClr val="39373F"/>
                </a:solidFill>
              </a:rPr>
              <a:t>Siły </a:t>
            </a:r>
            <a:r>
              <a:rPr lang="pl-PL" sz="1600" b="1" dirty="0">
                <a:solidFill>
                  <a:srgbClr val="39373F"/>
                </a:solidFill>
              </a:rPr>
              <a:t>Zbrojne RP także odniosły znaczące korzyści poprzez </a:t>
            </a:r>
            <a:r>
              <a:rPr lang="pl-PL" sz="1600" b="1" dirty="0" smtClean="0">
                <a:solidFill>
                  <a:srgbClr val="39373F"/>
                </a:solidFill>
              </a:rPr>
              <a:t>uczestnictwo w </a:t>
            </a:r>
            <a:r>
              <a:rPr lang="pl-PL" sz="1600" b="1" dirty="0">
                <a:solidFill>
                  <a:srgbClr val="39373F"/>
                </a:solidFill>
              </a:rPr>
              <a:t>operacji ISAF. Do najważniejszych zysków SZ RP można zaliczyć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uzyskanie </a:t>
            </a:r>
            <a:r>
              <a:rPr lang="pl-PL" sz="1600" dirty="0">
                <a:solidFill>
                  <a:srgbClr val="39373F"/>
                </a:solidFill>
              </a:rPr>
              <a:t>doświadczenia na współczesnym polu walki,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sprawdzanie </a:t>
            </a:r>
            <a:r>
              <a:rPr lang="pl-PL" sz="1600" dirty="0">
                <a:solidFill>
                  <a:srgbClr val="39373F"/>
                </a:solidFill>
              </a:rPr>
              <a:t>sprzętu technicznego w trudnych warunkach terenowych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39373F"/>
                </a:solidFill>
              </a:rPr>
              <a:t>i klimatycznych,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sprawdzenie </a:t>
            </a:r>
            <a:r>
              <a:rPr lang="pl-PL" sz="1600" dirty="0">
                <a:solidFill>
                  <a:srgbClr val="39373F"/>
                </a:solidFill>
              </a:rPr>
              <a:t>technicznych możliwości transportu sprzętu i żołnierzy na duże odległości,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39373F"/>
                </a:solidFill>
              </a:rPr>
              <a:t>przeszkolenie </a:t>
            </a:r>
            <a:r>
              <a:rPr lang="pl-PL" sz="1600" dirty="0">
                <a:solidFill>
                  <a:srgbClr val="39373F"/>
                </a:solidFill>
              </a:rPr>
              <a:t>żołnierzy i oficerów w zakresie konkretnych zadań.</a:t>
            </a:r>
          </a:p>
          <a:p>
            <a:pPr marL="0" indent="0">
              <a:buNone/>
            </a:pPr>
            <a:endParaRPr lang="pl-PL" sz="1600" dirty="0">
              <a:latin typeface="+mj-lt"/>
            </a:endParaRPr>
          </a:p>
        </p:txBody>
      </p:sp>
      <p:pic>
        <p:nvPicPr>
          <p:cNvPr id="10242" name="Picture 2" descr="C:\Users\Lucas\Desktop\Krzyżanowski PPT o Afganistanie\Wagez i ajdistrasse\DSC00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02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Pomnik poległych </a:t>
            </a:r>
            <a:r>
              <a:rPr lang="pl-PL" dirty="0" err="1" smtClean="0"/>
              <a:t>polaków</a:t>
            </a:r>
            <a:r>
              <a:rPr lang="pl-PL" dirty="0" smtClean="0"/>
              <a:t> w bazie </a:t>
            </a:r>
            <a:r>
              <a:rPr lang="pl-PL" dirty="0" err="1" smtClean="0"/>
              <a:t>bagram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smtClean="0"/>
              <a:t>Z okazji 100 rocznicy odzyskania przez </a:t>
            </a:r>
            <a:r>
              <a:rPr lang="pl-PL" dirty="0" err="1" smtClean="0"/>
              <a:t>polskę</a:t>
            </a:r>
            <a:r>
              <a:rPr lang="pl-PL" dirty="0" smtClean="0"/>
              <a:t> niepodległości w bazie WHITE EAGLE czyli polskiej części bazy NATO w </a:t>
            </a:r>
            <a:r>
              <a:rPr lang="pl-PL" dirty="0" err="1" smtClean="0"/>
              <a:t>Bagram</a:t>
            </a:r>
            <a:r>
              <a:rPr lang="pl-PL" dirty="0" smtClean="0"/>
              <a:t> uroczyście odsłonięto </a:t>
            </a:r>
            <a:r>
              <a:rPr lang="pl-PL" dirty="0" err="1" smtClean="0"/>
              <a:t>odsłonięto</a:t>
            </a:r>
            <a:r>
              <a:rPr lang="pl-PL" dirty="0" smtClean="0"/>
              <a:t> pomnik poległym w Afganistanie Polakom.</a:t>
            </a:r>
            <a:endParaRPr lang="pl-PL" dirty="0"/>
          </a:p>
        </p:txBody>
      </p:sp>
      <p:pic>
        <p:nvPicPr>
          <p:cNvPr id="4" name="Picture 9" descr="C:\Users\Lucas\Desktop\RSM Afganistan\IMG-20181119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57" y="107840"/>
            <a:ext cx="8867366" cy="65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Lucas\Desktop\RSM Afganistan\20181214_123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925" y="107840"/>
            <a:ext cx="8867365" cy="647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11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614"/>
            <a:ext cx="8686800" cy="838200"/>
          </a:xfrm>
        </p:spPr>
        <p:txBody>
          <a:bodyPr/>
          <a:lstStyle/>
          <a:p>
            <a:pPr algn="ctr"/>
            <a:r>
              <a:rPr lang="pl-PL" dirty="0" smtClean="0"/>
              <a:t>GALERIA ZDJĘĆ</a:t>
            </a:r>
            <a:endParaRPr lang="pl-PL" dirty="0"/>
          </a:p>
        </p:txBody>
      </p:sp>
      <p:pic>
        <p:nvPicPr>
          <p:cNvPr id="11266" name="Picture 2" descr="C:\Users\Lucas\Desktop\Krzyżanowski PPT o Afganistanie\akcja 25.06.11\IMG_0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324"/>
            <a:ext cx="8604448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ucas\Desktop\Krzyżanowski PPT o Afganistanie\Wagez i ajdistrasse\DSC00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02" y="207474"/>
            <a:ext cx="8700459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Lucas\Desktop\Krzyżanowski PPT o Afganistanie\Wagez i ajdistrasse\DSC004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324"/>
            <a:ext cx="8720841" cy="65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Lucas\Desktop\Krzyżanowski PPT o Afganistanie\Wagez i ajdistrasse\DSC00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61" y="173491"/>
            <a:ext cx="8680900" cy="651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Lucas\Desktop\Krzyżanowski PPT o Afganistanie\bagram\DSC001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57" y="144883"/>
            <a:ext cx="8867366" cy="655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Lucas\Desktop\Krzyżanowski PPT o Afganistanie\bagram\SDC1294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57" y="107840"/>
            <a:ext cx="8855968" cy="66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Lucas\Desktop\RSM Afganistan\20181011_16515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57" y="107840"/>
            <a:ext cx="8855968" cy="658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Lucas\Desktop\RSM Afganistan\20181025_1317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57" y="107840"/>
            <a:ext cx="8855968" cy="66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Lucas\Desktop\RSM Afganistan\20180905_1003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98" y="78359"/>
            <a:ext cx="8972361" cy="672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45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PYTANIA?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2368" y="2996952"/>
            <a:ext cx="8686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 smtClean="0"/>
              <a:t>DZIĘKUJĘ ZA UWAGĘ </a:t>
            </a:r>
            <a:r>
              <a:rPr lang="pl-PL" sz="3600" b="1" dirty="0" smtClean="0">
                <a:sym typeface="Wingdings" panose="05000000000000000000" pitchFamily="2" charset="2"/>
              </a:rPr>
              <a:t>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xmlns="" val="23812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686800" cy="838200"/>
          </a:xfrm>
        </p:spPr>
        <p:txBody>
          <a:bodyPr/>
          <a:lstStyle/>
          <a:p>
            <a:pPr algn="ctr"/>
            <a:r>
              <a:rPr lang="pl-PL" dirty="0" smtClean="0"/>
              <a:t>BIBLIOGRAFIA: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76672"/>
            <a:ext cx="8686800" cy="4525963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Wielkie mowy historii, tomy 3-4, Polityka, Warszawa 2006</a:t>
            </a:r>
            <a:r>
              <a:rPr lang="pl-PL" sz="1400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S. Koziej, Strategie bezpieczeństwa NATO I UE. Skrypt internetowy, Warszawa 2008 [w:] www.koziej.pl, </a:t>
            </a:r>
            <a:r>
              <a:rPr lang="pl-PL" sz="1400" dirty="0" smtClean="0"/>
              <a:t>[dostęp 04.05.2021.]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Deklaracja końcowa szczytu NATO w Warszawie. Wydana przez Szefów Państw i Rządów uczestniczących w posiedzeniu Rady Północnoatlantyckiej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w </a:t>
            </a:r>
            <a:r>
              <a:rPr lang="pl-PL" sz="1400" dirty="0"/>
              <a:t>Warszawie w dniach 8 i 9 lipca 2016 r.[w:] Bezpieczeństwo Narodowe 2016 / I–IV, s. 205 -210. </a:t>
            </a:r>
            <a:endParaRPr lang="pl-PL" sz="1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How U.S. </a:t>
            </a:r>
            <a:r>
              <a:rPr lang="pl-PL" sz="1400" dirty="0" err="1"/>
              <a:t>forces</a:t>
            </a:r>
            <a:r>
              <a:rPr lang="pl-PL" sz="1400" dirty="0"/>
              <a:t> </a:t>
            </a:r>
            <a:r>
              <a:rPr lang="pl-PL" sz="1400" dirty="0" err="1"/>
              <a:t>killed</a:t>
            </a:r>
            <a:r>
              <a:rPr lang="pl-PL" sz="1400" dirty="0"/>
              <a:t> Osama bin Laden , CNN [w:] http://edition.cnn.com/2011/WORLD/asiapcf/05/02/bin.laden.raid/,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[dostęp: 04.05.2021].</a:t>
            </a:r>
            <a:endParaRPr lang="pl-PL" sz="1400" dirty="0"/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 </a:t>
            </a:r>
            <a:r>
              <a:rPr lang="pl-PL" sz="1400" dirty="0" smtClean="0"/>
              <a:t>Koncepcja </a:t>
            </a:r>
            <a:r>
              <a:rPr lang="pl-PL" sz="1400" dirty="0"/>
              <a:t>Strategiczna NATO z 2010 r. „Koncepcja strategiczna obrony i bezpieczeństwa członków Organizacji Traktatu Północnoatlantyckiego, przyjęta przez szefów państw i rządów w Lizbonie”. Bezpieczeństwo Narodowe 2014 / I, s. 203 – 216</a:t>
            </a:r>
            <a:r>
              <a:rPr lang="pl-PL" sz="1400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Ł. </a:t>
            </a:r>
            <a:r>
              <a:rPr lang="pl-PL" sz="1400" dirty="0" err="1"/>
              <a:t>Jureńczyk</a:t>
            </a:r>
            <a:r>
              <a:rPr lang="pl-PL" sz="1400" dirty="0"/>
              <a:t>, Polska misja w Afganistanie. Wojsko polskie w operacji reagowania kryzysowego NATO, Wydawnictwo Uniwersytetu Kazimierza Wielkiego, Bydgoszcz 2016, s. 32-41.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   B. Górka-Winter, Operacja NATO w Afganistanie, Biuletyn Polskiego Instytutu Spraw Międzynarodowych nr 34(222) 6/08/2004, s. 12-15</a:t>
            </a:r>
            <a:r>
              <a:rPr lang="pl-PL" sz="1400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https://www.defence24.pl/raport-polska-wydala-6-mld-zlotych-na-misje-w-afganistanie[dostęp: 04.05.2021</a:t>
            </a:r>
            <a:r>
              <a:rPr lang="pl-PL" sz="1400" dirty="0" smtClean="0"/>
              <a:t>].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Podsumowanie polskiego udziału w misji ISAF [w:] http://do.wp.mil.pl/artykuly/aktualnosci/2015-01-05-podsumowanie-polskiego-udziau-w-misji-isaf/, </a:t>
            </a:r>
            <a:r>
              <a:rPr lang="pl-PL" sz="1400" dirty="0" smtClean="0"/>
              <a:t>[dostęp:04.05.2021.]</a:t>
            </a:r>
            <a:endParaRPr lang="pl-PL" sz="1400" dirty="0"/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  M. </a:t>
            </a:r>
            <a:r>
              <a:rPr lang="pl-PL" sz="1400" dirty="0" err="1"/>
              <a:t>Gocuł</a:t>
            </a:r>
            <a:r>
              <a:rPr lang="pl-PL" sz="1400" dirty="0"/>
              <a:t>, Użycie wielonarodowych sił połączonych w rozwiązywaniu problemu afgańskiego, konferencja naukowa „Afganistan 2007 – Misja dla pokoju”, AON, Warszawa 2007.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/>
              <a:t>  K. Kwapisz, Wkład PKW w kształtowanie bezpieczeństwa w Afganistanie w latach 2001 – 2010, Obronność. Zeszyty Naukowe 1(9)/2014, s. 102- 112</a:t>
            </a:r>
            <a:r>
              <a:rPr lang="pl-PL" sz="1400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1400" dirty="0" smtClean="0"/>
              <a:t>Zbiory i zdjęcia własne.</a:t>
            </a:r>
            <a:endParaRPr lang="pl-PL" sz="1400" dirty="0"/>
          </a:p>
          <a:p>
            <a:pPr marL="514350" indent="-514350" algn="just">
              <a:buFont typeface="+mj-lt"/>
              <a:buAutoNum type="arabicPeriod"/>
            </a:pPr>
            <a:endParaRPr lang="pl-PL" sz="500" dirty="0"/>
          </a:p>
          <a:p>
            <a:pPr marL="514350" indent="-514350" algn="just">
              <a:buFont typeface="+mj-lt"/>
              <a:buAutoNum type="arabicPeriod"/>
            </a:pPr>
            <a:endParaRPr lang="pl-PL" sz="100" dirty="0"/>
          </a:p>
          <a:p>
            <a:pPr marL="514350" indent="-514350" algn="just">
              <a:buFont typeface="+mj-lt"/>
              <a:buAutoNum type="arabicPeriod"/>
            </a:pPr>
            <a:endParaRPr lang="pl-PL" sz="100" dirty="0"/>
          </a:p>
          <a:p>
            <a:pPr marL="514350" indent="-514350" algn="just">
              <a:buFont typeface="+mj-lt"/>
              <a:buAutoNum type="arabicPeriod"/>
            </a:pPr>
            <a:endParaRPr lang="pl-PL" sz="100" dirty="0"/>
          </a:p>
        </p:txBody>
      </p:sp>
    </p:spTree>
    <p:extLst>
      <p:ext uri="{BB962C8B-B14F-4D97-AF65-F5344CB8AC3E}">
        <p14:creationId xmlns:p14="http://schemas.microsoft.com/office/powerpoint/2010/main" xmlns="" val="34094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SPIS TREŚCI: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OPERACJA ZBROJNA WOJSK NATO W AFGANISTANIE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UTWORZENIE I DZIAŁALNOŚĆ WOJSK ISAF ORAZ OPERACJA RESOLUTE SUPPORT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ZAKRES UCZESTNICTWA WOJSK POLSKICH W SIŁACH MIĘDZYNARODOWYCH W AFGANISTANIE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PKW AFGANISTAN W STATYSTYCE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ZYSKI I </a:t>
            </a:r>
            <a:r>
              <a:rPr lang="pl-PL" sz="2400" dirty="0" smtClean="0"/>
              <a:t>STRATY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KOSZTY, STRATY i </a:t>
            </a:r>
            <a:r>
              <a:rPr lang="pl-PL" sz="2400" dirty="0" smtClean="0"/>
              <a:t>KORZYŚCI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POMNIK POLEGŁYCH POLAKÓW W BAZIE BAGRAM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GALERIA ZDJĘĆ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BIBLIOGRAFIA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15143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Operacja zbrojna wojsk NATO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Afganistanie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Po atakach na WTC Prezydent </a:t>
            </a:r>
            <a:r>
              <a:rPr lang="pl-PL" dirty="0"/>
              <a:t>George Bush wieczorem 11 września 2001 roku przemawiał </a:t>
            </a:r>
            <a:br>
              <a:rPr lang="pl-PL" dirty="0"/>
            </a:br>
            <a:r>
              <a:rPr lang="pl-PL" dirty="0" smtClean="0"/>
              <a:t>w </a:t>
            </a:r>
            <a:r>
              <a:rPr lang="pl-PL" dirty="0"/>
              <a:t>Kongresie USA i stwierdził: „Nadchodzi godzina, kiedy Ameryka przejdzie do czynów i to dzięki wam poczujemy się dumni. Ale to nie jest tylko sprawa Ameryki. Gra nie toczy się tylko o jej wolność. To walka całego świata. To walka cywilizacji. To walka wszystkich, którzy wierzą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postęp i pluralizm, w </a:t>
            </a:r>
            <a:r>
              <a:rPr lang="pl-PL" dirty="0" smtClean="0"/>
              <a:t>tolerancję i </a:t>
            </a:r>
            <a:r>
              <a:rPr lang="pl-PL" dirty="0"/>
              <a:t>wolność. Prosimy wszystkie kraje – dołączcie do nas</a:t>
            </a:r>
            <a:r>
              <a:rPr lang="pl-PL" dirty="0" smtClean="0"/>
              <a:t>”.</a:t>
            </a:r>
            <a:endParaRPr lang="pl-PL" dirty="0"/>
          </a:p>
          <a:p>
            <a:endParaRPr lang="pl-PL" dirty="0"/>
          </a:p>
        </p:txBody>
      </p:sp>
      <p:pic>
        <p:nvPicPr>
          <p:cNvPr id="3074" name="Picture 2" descr="C:\Users\Lucas\Desktop\Krzyżanowski PPT o Afganistanie\akcja 25.06.11\IMG_0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97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63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l-PL" dirty="0"/>
              <a:t>W dniu 14 września Kongres USA upoważnił prezydenta do podjęcia wszelkich możliwych działań w celu wykrycia sprawców zamachu oraz użycia siły przeciwko sprawcom, organizatorom lub poplecznikom zamachowców . W późniejszym okresie George Bush stwierdził, że sprawca zamachu na dwie wieże WTC w dniu 11 września 2001 roku byli terroryści z Al-Kaidy, a głównym organizatorem i osobą odpowiedzialną jest Osma bin Laden, który aktualnie ukrywa się w Afganistanie. </a:t>
            </a:r>
            <a:r>
              <a:rPr lang="pl-PL" dirty="0" smtClean="0"/>
              <a:t>Stany </a:t>
            </a:r>
            <a:r>
              <a:rPr lang="pl-PL" dirty="0"/>
              <a:t>Zjednoczone wystosowały wobec Talibów w Afganistanie </a:t>
            </a:r>
            <a:r>
              <a:rPr lang="pl-PL" dirty="0" smtClean="0"/>
              <a:t>ultimatum  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żądaniem wydania Osamy bin Ladena - przywódcy Al -Kaidy oraz likwidacji obozów szkoleniowych w tym kraju. Ponadto na foru międzynarodowym Stany Zjednoczone uzyskały zgodę ONZ na działania zbrojne w Afganistanie. Stolicę kraju – Kabul wojska NATO zdobyły 13 listopada 2001 roku.  Ostatnie duże walki z Talibami i Al - Kaidą miały miejsce w górach Tora Bora przy </a:t>
            </a:r>
            <a:r>
              <a:rPr lang="pl-PL" dirty="0" smtClean="0"/>
              <a:t>granicy z </a:t>
            </a:r>
            <a:r>
              <a:rPr lang="pl-PL" dirty="0"/>
              <a:t>Pakistanem. Twierdza ta została ostatecznie zdobyta 12 grudnia 2001 roku. Sojusznikami wojsk sojuszu były także </a:t>
            </a:r>
            <a:r>
              <a:rPr lang="pl-PL" dirty="0" err="1"/>
              <a:t>Pusztuni</a:t>
            </a:r>
            <a:r>
              <a:rPr lang="pl-PL" dirty="0"/>
              <a:t> oraz siły zbrojne rządu tymczasowego Afganistanu na czele z </a:t>
            </a:r>
            <a:r>
              <a:rPr lang="pl-PL" dirty="0" err="1"/>
              <a:t>Hamidem</a:t>
            </a:r>
            <a:r>
              <a:rPr lang="pl-PL" dirty="0"/>
              <a:t> </a:t>
            </a:r>
            <a:r>
              <a:rPr lang="pl-PL" dirty="0" err="1" smtClean="0"/>
              <a:t>Karzajem</a:t>
            </a:r>
            <a:r>
              <a:rPr lang="pl-PL" dirty="0" smtClean="0"/>
              <a:t>.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4098" name="Picture 2" descr="C:\Users\Lucas\Desktop\Krzyżanowski PPT o Afganistanie\akcja 25.06.11\IMG_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44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Utworzenie i działalność wojsk ISAF oraz operacja </a:t>
            </a:r>
            <a:r>
              <a:rPr lang="pl-PL" dirty="0" err="1"/>
              <a:t>Resolute</a:t>
            </a:r>
            <a:r>
              <a:rPr lang="pl-PL" dirty="0"/>
              <a:t> </a:t>
            </a:r>
            <a:r>
              <a:rPr lang="pl-PL" dirty="0" err="1"/>
              <a:t>Support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/>
              <a:t>Wojska ISAF o międzynarodowym składzie przejmowały </a:t>
            </a:r>
            <a:r>
              <a:rPr lang="pl-PL" sz="2000" dirty="0" smtClean="0"/>
              <a:t>w </a:t>
            </a:r>
            <a:r>
              <a:rPr lang="pl-PL" sz="2000" dirty="0"/>
              <a:t>Afganistanie niektóre bazy i miasta od wojska amerykańskich, ale proces ten następował bardzo powoli (praktycznie od 2003 roku). Zmusiło to wojska NATO oraz ISAS do zmiany taktyki i podjęcia działań bojowych zmierzających do odzyskania utraconych obszarów i fizycznego wyeliminowania oddziałów partyzanckich Talibów z Afganistanu. Podjęto szereg akacji operacyjnych, zwłaszcza w latach 2006 – 2007 (akcja „Pchnięcie w góry”, </a:t>
            </a:r>
            <a:r>
              <a:rPr lang="pl-PL" sz="2000" dirty="0" smtClean="0"/>
              <a:t>kampania w </a:t>
            </a:r>
            <a:r>
              <a:rPr lang="pl-PL" sz="2000" dirty="0"/>
              <a:t>prowincji </a:t>
            </a:r>
            <a:r>
              <a:rPr lang="pl-PL" sz="2000" dirty="0" err="1"/>
              <a:t>Helmad</a:t>
            </a:r>
            <a:r>
              <a:rPr lang="pl-PL" sz="2000" dirty="0"/>
              <a:t>, bitwy w prowincji Kandahar). Talibowie coraz częściej zamiast otwartej walki zaczęli stosować taktykę terroru wobec lokalnych władz i podkładali miny – pułapki pod pojazdy wojskowe ISAS, co powodowało duże stary materialne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osobowe.  </a:t>
            </a:r>
            <a:r>
              <a:rPr lang="pl-PL" sz="2000" dirty="0"/>
              <a:t>Działania wojenne doprowadziły do upadku państwa Talibów, ale </a:t>
            </a:r>
            <a:r>
              <a:rPr lang="pl-PL" sz="2000" dirty="0" smtClean="0"/>
              <a:t>także do </a:t>
            </a:r>
            <a:r>
              <a:rPr lang="pl-PL" sz="2000" dirty="0"/>
              <a:t>długotrwałej wojny domowej w tym państwie. Osma bin Laden uciekł do Pakistanu gdzie ukrywał się aż do 2 maja 2011 roku, gdy został zabity przez oddział komandosów amerykańskich .  </a:t>
            </a:r>
            <a:endParaRPr lang="pl-PL" sz="1050" dirty="0"/>
          </a:p>
        </p:txBody>
      </p:sp>
      <p:pic>
        <p:nvPicPr>
          <p:cNvPr id="5122" name="Picture 2" descr="C:\Users\Lucas\Desktop\Krzyżanowski PPT o Afganistanie\akcja 25.06.11\IMG_0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04448" cy="63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284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4E3B30"/>
                </a:solidFill>
              </a:rPr>
              <a:t>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dirty="0"/>
              <a:t>Od 2014 roku został zmieniony charakter obecności wojsk NATO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Afganistanie. NATO przyjęło że jej celem jest przekazanie całości kontroli nad krajem wojskom rządowym w ramach akcji „</a:t>
            </a:r>
            <a:r>
              <a:rPr lang="pl-PL" dirty="0" err="1"/>
              <a:t>Resolute</a:t>
            </a:r>
            <a:r>
              <a:rPr lang="pl-PL" dirty="0"/>
              <a:t> </a:t>
            </a:r>
            <a:r>
              <a:rPr lang="pl-PL" dirty="0" err="1"/>
              <a:t>Support</a:t>
            </a:r>
            <a:r>
              <a:rPr lang="pl-PL" dirty="0"/>
              <a:t>” („Zdecydowane wsparcie”). </a:t>
            </a:r>
            <a:r>
              <a:rPr lang="pl-PL" dirty="0" err="1" smtClean="0"/>
              <a:t>Działaniate</a:t>
            </a:r>
            <a:r>
              <a:rPr lang="pl-PL" dirty="0" smtClean="0"/>
              <a:t> </a:t>
            </a:r>
            <a:r>
              <a:rPr lang="pl-PL" dirty="0"/>
              <a:t>mają charakter doradczy, szkoleniowy, organizacyjny. W misji „</a:t>
            </a:r>
            <a:r>
              <a:rPr lang="pl-PL" dirty="0" err="1"/>
              <a:t>Resolute</a:t>
            </a:r>
            <a:r>
              <a:rPr lang="pl-PL" dirty="0"/>
              <a:t> </a:t>
            </a:r>
            <a:r>
              <a:rPr lang="pl-PL" dirty="0" err="1"/>
              <a:t>Support</a:t>
            </a:r>
            <a:r>
              <a:rPr lang="pl-PL" dirty="0"/>
              <a:t>” udział biorą także Polacy. Jednocześnie z dniem 28 grudnia 2014 roku oficjalnie została zakończona misja stabilizacyjna ISAF. </a:t>
            </a:r>
            <a:r>
              <a:rPr lang="pl-PL" dirty="0" smtClean="0"/>
              <a:t>Pomimo </a:t>
            </a:r>
            <a:r>
              <a:rPr lang="pl-PL" dirty="0"/>
              <a:t>zakończenia misji ISAF w 2014 roku której celem było zapewnienie bezpieczeństwa i stabilizacji w odbudowie kraju jej charakter dalej będzie kontynuowany w ramach nowej misji – </a:t>
            </a:r>
            <a:r>
              <a:rPr lang="pl-PL" dirty="0" err="1"/>
              <a:t>Resolute</a:t>
            </a:r>
            <a:r>
              <a:rPr lang="pl-PL" dirty="0"/>
              <a:t> </a:t>
            </a:r>
            <a:r>
              <a:rPr lang="pl-PL" dirty="0" err="1"/>
              <a:t>Support</a:t>
            </a:r>
            <a:r>
              <a:rPr lang="pl-PL" dirty="0"/>
              <a:t>. Nie ma ona charakteru bojowego </a:t>
            </a:r>
            <a:r>
              <a:rPr lang="pl-PL" dirty="0" smtClean="0"/>
              <a:t>i </a:t>
            </a:r>
            <a:r>
              <a:rPr lang="pl-PL" dirty="0"/>
              <a:t>poświęcona będzie wyłącznie szkoleniom, doradztwu i udzielaniu pomocy Afgańskim Siłom Bezpieczeństwa. </a:t>
            </a:r>
          </a:p>
          <a:p>
            <a:pPr algn="just"/>
            <a:endParaRPr lang="pl-PL" dirty="0"/>
          </a:p>
        </p:txBody>
      </p:sp>
      <p:pic>
        <p:nvPicPr>
          <p:cNvPr id="6146" name="Picture 2" descr="C:\Users\Lucas\Desktop\Krzyżanowski PPT o Afganistanie\Espandi\Shura 11_5_2011\DSC_0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497"/>
            <a:ext cx="8676456" cy="6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13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/>
              <a:t>Zakres uczestnictwa wojsk polskich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w </a:t>
            </a:r>
            <a:r>
              <a:rPr lang="pl-PL" sz="2800" dirty="0"/>
              <a:t>siłach </a:t>
            </a:r>
            <a:r>
              <a:rPr lang="pl-PL" sz="2800" dirty="0" smtClean="0"/>
              <a:t>Międzynarodowych w AFGANISTANIE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dirty="0"/>
              <a:t>Żołnierze Sił Zbrojnych RP uczestniczyli w trzech kolejnych operacjach stabilizacyjnych w Afganistanie od 2002 roku. Siły wojska polskiego zostały nazwane Polskim Kontyngentem Wojskowym w Afganistanie (w skrócie PKW Afganistan). Poszczególne operacje w jakich uczestniczyli polscy żołnierze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Afganistanie to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1)	 </a:t>
            </a:r>
            <a:r>
              <a:rPr lang="pl-PL" dirty="0" err="1"/>
              <a:t>Operation</a:t>
            </a:r>
            <a:r>
              <a:rPr lang="pl-PL" dirty="0"/>
              <a:t> </a:t>
            </a:r>
            <a:r>
              <a:rPr lang="pl-PL" dirty="0" err="1"/>
              <a:t>Enduring</a:t>
            </a:r>
            <a:r>
              <a:rPr lang="pl-PL" dirty="0"/>
              <a:t> </a:t>
            </a:r>
            <a:r>
              <a:rPr lang="pl-PL" dirty="0" err="1"/>
              <a:t>Freedom</a:t>
            </a:r>
            <a:r>
              <a:rPr lang="pl-PL" dirty="0"/>
              <a:t> (OEF) – (Trwała wolność) jako część wojsk NATO, udział SZ RP datuje się na okres od 16 marca 2002 do 25 kwietnia 2007,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2)	ISAF (International Security Assistance Force), </a:t>
            </a:r>
            <a:r>
              <a:rPr lang="pl-PL" dirty="0" smtClean="0"/>
              <a:t>czyli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ramach Międzynarodowych Sił Wsparcia Bezpieczeństwa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okresie od 25 kwietnia 2007 do 4 grudnia 2014,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3)	Misja RSM (</a:t>
            </a:r>
            <a:r>
              <a:rPr lang="pl-PL" dirty="0" err="1"/>
              <a:t>Resolute</a:t>
            </a:r>
            <a:r>
              <a:rPr lang="pl-PL" dirty="0"/>
              <a:t> </a:t>
            </a:r>
            <a:r>
              <a:rPr lang="pl-PL" dirty="0" err="1"/>
              <a:t>Support</a:t>
            </a:r>
            <a:r>
              <a:rPr lang="pl-PL" dirty="0"/>
              <a:t> </a:t>
            </a:r>
            <a:r>
              <a:rPr lang="pl-PL" dirty="0" err="1"/>
              <a:t>Mission</a:t>
            </a:r>
            <a:r>
              <a:rPr lang="pl-PL" dirty="0"/>
              <a:t>), czyli Misja Zdecydowanego Wsparcia, trwa od 1 stycznia 2015 roku do dnia dzisiejszego.</a:t>
            </a:r>
          </a:p>
          <a:p>
            <a:endParaRPr lang="pl-PL" dirty="0"/>
          </a:p>
        </p:txBody>
      </p:sp>
      <p:pic>
        <p:nvPicPr>
          <p:cNvPr id="7170" name="Picture 2" descr="C:\Users\Lucas\Desktop\Krzyżanowski PPT o Afganistanie\Espandi\Shura 11_5_2011\DSC_0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260" y="386728"/>
            <a:ext cx="8648228" cy="6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31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/>
          <a:lstStyle/>
          <a:p>
            <a:pPr algn="ctr"/>
            <a:r>
              <a:rPr lang="pl-PL" dirty="0" smtClean="0"/>
              <a:t>PKW AFGANISTAN W STATYSTYCE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W PKW Afganistan uczestniczyło </a:t>
            </a:r>
            <a:r>
              <a:rPr lang="pl-PL" sz="1800" dirty="0"/>
              <a:t>początkowo ponad 100 żołnierzy, a obecnie ok. </a:t>
            </a:r>
            <a:r>
              <a:rPr lang="pl-PL" sz="1800" dirty="0" smtClean="0"/>
              <a:t>320. Szczytowym okresem pod względem liczebności był okres lat 2010-2011 gdzie służbę w tym PKW pełniło ponad 2600 polskich żołnierzy. </a:t>
            </a:r>
          </a:p>
          <a:p>
            <a:pPr marL="0" indent="0" algn="ctr">
              <a:buNone/>
            </a:pPr>
            <a:r>
              <a:rPr lang="pl-PL" sz="1800" b="1" dirty="0" smtClean="0"/>
              <a:t>Struktura sił w Afganistanie w latach 2010-2011: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 smtClean="0"/>
              <a:t> 21 plutonów bojowych na transporterach typu ROSOMAK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/>
              <a:t> Samodzielna Grupa Powietrzno-Szturmowa,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/>
              <a:t> </a:t>
            </a:r>
            <a:r>
              <a:rPr lang="pl-PL" sz="1800" dirty="0" smtClean="0"/>
              <a:t>Siły specjalne w postaci </a:t>
            </a:r>
            <a:r>
              <a:rPr lang="pl-PL" sz="1800" dirty="0" err="1" smtClean="0"/>
              <a:t>Task</a:t>
            </a:r>
            <a:r>
              <a:rPr lang="pl-PL" sz="1800" dirty="0" smtClean="0"/>
              <a:t> </a:t>
            </a:r>
            <a:r>
              <a:rPr lang="pl-PL" sz="1800" dirty="0"/>
              <a:t>Force 49 i </a:t>
            </a:r>
            <a:r>
              <a:rPr lang="pl-PL" sz="1800" dirty="0" err="1"/>
              <a:t>Task</a:t>
            </a:r>
            <a:r>
              <a:rPr lang="pl-PL" sz="1800" dirty="0"/>
              <a:t> Force </a:t>
            </a:r>
            <a:r>
              <a:rPr lang="pl-PL" sz="1800" dirty="0" smtClean="0"/>
              <a:t>50(JW. Komandosów </a:t>
            </a:r>
          </a:p>
          <a:p>
            <a:pPr marL="0" indent="0" algn="just">
              <a:buNone/>
            </a:pPr>
            <a:r>
              <a:rPr lang="pl-PL" sz="1800" dirty="0" smtClean="0"/>
              <a:t>i JW.GROM),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/>
              <a:t> 8 Operacyjnych Zespołów Doradczo-Łącznikowych POMLT,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/>
              <a:t> 5 Operacyjnych Zespołów Doradczo-Łącznikowych OMLT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/>
              <a:t> Zespół Odbudowy Prowincji PRT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/>
              <a:t> </a:t>
            </a:r>
            <a:r>
              <a:rPr lang="pl-PL" sz="1800" dirty="0" smtClean="0"/>
              <a:t>CIMIC – zespół współpracy cywilno-wojskowej. </a:t>
            </a:r>
            <a:endParaRPr lang="pl-PL" sz="1800" dirty="0"/>
          </a:p>
          <a:p>
            <a:pPr marL="0" indent="0" algn="just">
              <a:buFont typeface="Wingdings" panose="05000000000000000000" pitchFamily="2" charset="2"/>
              <a:buChar char="Ø"/>
            </a:pPr>
            <a:r>
              <a:rPr lang="pl-PL" sz="1800" dirty="0"/>
              <a:t> </a:t>
            </a:r>
            <a:r>
              <a:rPr lang="pl-PL" sz="1800" dirty="0" smtClean="0"/>
              <a:t>    Ponadto </a:t>
            </a:r>
            <a:r>
              <a:rPr lang="pl-PL" sz="1800" dirty="0"/>
              <a:t>w polskim </a:t>
            </a:r>
            <a:r>
              <a:rPr lang="pl-PL" sz="1800" dirty="0" smtClean="0"/>
              <a:t>podporządkowaniu </a:t>
            </a:r>
            <a:r>
              <a:rPr lang="pl-PL" sz="1800" dirty="0"/>
              <a:t>znajdowało się ok. </a:t>
            </a:r>
            <a:r>
              <a:rPr lang="pl-PL" sz="1800" dirty="0" smtClean="0"/>
              <a:t>800 żołnierzy Stanów </a:t>
            </a:r>
            <a:r>
              <a:rPr lang="pl-PL" sz="1800" dirty="0"/>
              <a:t>Zjednoczonych</a:t>
            </a:r>
            <a:r>
              <a:rPr lang="pl-PL" sz="1800" dirty="0" smtClean="0"/>
              <a:t>.</a:t>
            </a:r>
          </a:p>
          <a:p>
            <a:pPr marL="0" indent="0" algn="ctr">
              <a:buNone/>
            </a:pPr>
            <a:r>
              <a:rPr lang="pl-PL" sz="1800" b="1" dirty="0" smtClean="0"/>
              <a:t>Łącznie do dnia dzisiejszego w misji Afgańskiej brało udział ok 30 000 polskich żołnierzy i osób z personelu cywilnego.</a:t>
            </a:r>
            <a:endParaRPr lang="pl-PL" sz="1800" b="1" dirty="0"/>
          </a:p>
        </p:txBody>
      </p:sp>
      <p:pic>
        <p:nvPicPr>
          <p:cNvPr id="8194" name="Picture 2" descr="C:\Users\Lucas\Desktop\Krzyżanowski PPT o Afganistanie\Espandi\Shura 11_5_2011\DSC_0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75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c.d</a:t>
            </a:r>
            <a:endParaRPr lang="pl-PL" dirty="0"/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l-PL" dirty="0"/>
              <a:t>W </a:t>
            </a:r>
            <a:r>
              <a:rPr lang="pl-PL" dirty="0" smtClean="0"/>
              <a:t>ramach pomocy ludności Afgańskiej m.in. </a:t>
            </a:r>
            <a:br>
              <a:rPr lang="pl-PL" dirty="0" smtClean="0"/>
            </a:br>
            <a:r>
              <a:rPr lang="pl-PL" dirty="0" smtClean="0"/>
              <a:t>W obszarze prowincji Ghazni </a:t>
            </a:r>
            <a:r>
              <a:rPr lang="pl-PL" dirty="0"/>
              <a:t>zrealizowano </a:t>
            </a:r>
            <a:r>
              <a:rPr lang="pl-PL" dirty="0" smtClean="0"/>
              <a:t>ok. 200 programów(projektów)pomocniczych,</a:t>
            </a:r>
            <a:r>
              <a:rPr lang="pl-PL" dirty="0"/>
              <a:t> </a:t>
            </a:r>
            <a:r>
              <a:rPr lang="pl-PL" dirty="0" smtClean="0"/>
              <a:t>na </a:t>
            </a:r>
            <a:r>
              <a:rPr lang="pl-PL" dirty="0"/>
              <a:t>łączną kwotę ponad 80 mln </a:t>
            </a:r>
            <a:r>
              <a:rPr lang="pl-PL" dirty="0" smtClean="0"/>
              <a:t>złotych. Dostarczono i </a:t>
            </a:r>
            <a:r>
              <a:rPr lang="pl-PL" dirty="0"/>
              <a:t>rozdysponowano wśród ludności </a:t>
            </a:r>
            <a:r>
              <a:rPr lang="pl-PL" dirty="0" smtClean="0"/>
              <a:t>Afgańskiej </a:t>
            </a:r>
            <a:r>
              <a:rPr lang="pl-PL" dirty="0"/>
              <a:t>ponad 130 ton </a:t>
            </a:r>
            <a:r>
              <a:rPr lang="pl-PL" dirty="0" smtClean="0"/>
              <a:t>asortymentu </a:t>
            </a:r>
            <a:r>
              <a:rPr lang="pl-PL" dirty="0"/>
              <a:t>pomocy humanitarnej pozyskanej od partnerów społecznych i organizacji pozarządowych oraz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ramach pomocy charytatywnej z zasobów MON przekazano 137 ton różnego rodzaju środków materiałowych (sprzęt kwaterunkowy, medyczny, żywnościowy, mundurowy, itp.) na łączną kwotę ok. 4,5 mln złotych.</a:t>
            </a:r>
          </a:p>
          <a:p>
            <a:endParaRPr lang="pl-PL" dirty="0"/>
          </a:p>
        </p:txBody>
      </p:sp>
      <p:pic>
        <p:nvPicPr>
          <p:cNvPr id="9219" name="Picture 3" descr="C:\Users\Lucas\Desktop\Krzyżanowski PPT o Afganistanie\Ied Szczur\DSCF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76456" cy="61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88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134</TotalTime>
  <Words>782</Words>
  <Application>Microsoft Office PowerPoint</Application>
  <PresentationFormat>Pokaz na ekranie (4:3)</PresentationFormat>
  <Paragraphs>79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Wędrówka</vt:lpstr>
      <vt:lpstr>MISJA POLSKICH SIŁ ZBROJNYCH  W ISLAMSKIEJ REPUBLICE AFGANISTANU</vt:lpstr>
      <vt:lpstr>SPIS TREŚCI:</vt:lpstr>
      <vt:lpstr>Operacja zbrojna wojsk NATO  w Afganistanie </vt:lpstr>
      <vt:lpstr>c.d.</vt:lpstr>
      <vt:lpstr>Utworzenie i działalność wojsk ISAF oraz operacja Resolute Support</vt:lpstr>
      <vt:lpstr>c.d.</vt:lpstr>
      <vt:lpstr>Zakres uczestnictwa wojsk polskich  w siłach Międzynarodowych w AFGANISTANIE</vt:lpstr>
      <vt:lpstr>PKW AFGANISTAN W STATYSTYCE </vt:lpstr>
      <vt:lpstr>c.d</vt:lpstr>
      <vt:lpstr>KOSZTY, STRATY i korzyści </vt:lpstr>
      <vt:lpstr>Pomnik poległych polaków w bazie bagram</vt:lpstr>
      <vt:lpstr>GALERIA ZDJĘĆ</vt:lpstr>
      <vt:lpstr>PYTANIA?</vt:lpstr>
      <vt:lpstr>BIBLIOGRAFIA: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MISJA POLSKICH SIŁ ZBROJNYCH  W ISLAMSKIEJ REPUBLICE AFGANISTANU</dc:title>
  <dc:creator>Lucas</dc:creator>
  <cp:lastModifiedBy>HP</cp:lastModifiedBy>
  <cp:revision>15</cp:revision>
  <dcterms:created xsi:type="dcterms:W3CDTF">2021-05-04T13:14:37Z</dcterms:created>
  <dcterms:modified xsi:type="dcterms:W3CDTF">2021-05-04T18:04:46Z</dcterms:modified>
</cp:coreProperties>
</file>