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5" r:id="rId3"/>
    <p:sldId id="274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60" r:id="rId15"/>
    <p:sldId id="259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07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9BE4-3A61-7F41-AD45-0B8F494156CF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7636E-EB40-3444-BCB6-7E509988B30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89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63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12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1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9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90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54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60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1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79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75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13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1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83C1-C301-4925-87F7-2719CF636B3A}" type="datetimeFigureOut">
              <a:rPr lang="pl-PL" smtClean="0"/>
              <a:t>07.07.2020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1013-69CF-49F9-8485-2EB0356C0A7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69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europarltv.europa.eu/en/player.aspx?pid=c70ef439-b3bf-4ae9-a514-9ee800a488e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0129" y="-271848"/>
            <a:ext cx="9982523" cy="71298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5500" b="1" dirty="0" smtClean="0"/>
              <a:t>Parlament Europejski</a:t>
            </a:r>
            <a:r>
              <a:rPr lang="pl-PL" dirty="0"/>
              <a:t/>
            </a:r>
            <a:br>
              <a:rPr lang="pl-PL" dirty="0"/>
            </a:br>
            <a:r>
              <a:rPr lang="pl-PL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l-PL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06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Komisje Plenarne w Parlamencie Europejskim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5068"/>
            <a:ext cx="7886700" cy="6382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787" y="2971800"/>
            <a:ext cx="1101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5400" b="1">
                <a:solidFill>
                  <a:srgbClr val="003366"/>
                </a:solidFill>
              </a:rPr>
              <a:t>20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177925" y="1577975"/>
            <a:ext cx="0" cy="4606925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17613" y="1225710"/>
            <a:ext cx="7848600" cy="53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pl-PL" altLang="en-US" sz="1700" b="1" dirty="0">
                <a:latin typeface="Century Gothic" charset="0"/>
              </a:rPr>
              <a:t>    Spraw Zagranicznych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Rozwoju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Handlu Międzynarodowego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</a:t>
            </a:r>
            <a:r>
              <a:rPr lang="pl-PL" altLang="en-US" sz="1700" b="1" dirty="0">
                <a:latin typeface="Century Gothic" charset="0"/>
              </a:rPr>
              <a:t>   Budżetowa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Kontroli Budżetowej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Gospodarcza i Monetarna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Zatrudnienia i Spraw Socjalnych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Ochrony Środowiska Naturalnego, Zdrowia Publicznego i </a:t>
            </a:r>
            <a:r>
              <a:rPr lang="pl-PL" altLang="en-US" sz="1700" b="1" dirty="0" smtClean="0">
                <a:latin typeface="Century Gothic" charset="0"/>
              </a:rPr>
              <a:t>  	Bezpieczeństwa </a:t>
            </a:r>
            <a:r>
              <a:rPr lang="pl-PL" altLang="en-US" sz="1700" b="1" dirty="0">
                <a:latin typeface="Century Gothic" charset="0"/>
              </a:rPr>
              <a:t>Żywności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Przemysłu, Badań Naukowych i Energii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Rynku Wewnętrznego i Ochrony Konsumentów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Transportu i Turystyki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Rozwoju Regionalnego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Rolnictwa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Rybołówstwa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Kultury i Edukacji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Prawna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Wolności Obywatelskich, Sprawiedliwości i </a:t>
            </a:r>
            <a:r>
              <a:rPr lang="en-GB" altLang="en-US" sz="1700" b="1" dirty="0">
                <a:latin typeface="Century Gothic" charset="0"/>
              </a:rPr>
              <a:t> </a:t>
            </a:r>
            <a:r>
              <a:rPr lang="pl-PL" altLang="en-US" sz="1700" b="1" dirty="0">
                <a:latin typeface="Century Gothic" charset="0"/>
              </a:rPr>
              <a:t>Spraw Wewnętrznych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Spraw Konstytucyjnych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Praw Kobiet i Równouprawnienia </a:t>
            </a:r>
            <a:endParaRPr lang="en-GB" altLang="en-US" sz="1700" b="1" dirty="0">
              <a:latin typeface="Century Gothic" charset="0"/>
            </a:endParaRPr>
          </a:p>
          <a:p>
            <a:pPr>
              <a:lnSpc>
                <a:spcPct val="95000"/>
              </a:lnSpc>
              <a:buClr>
                <a:srgbClr val="FFCC00"/>
              </a:buClr>
              <a:buSzPct val="125000"/>
              <a:buFontTx/>
              <a:buChar char="•"/>
            </a:pPr>
            <a:r>
              <a:rPr lang="en-GB" altLang="en-US" sz="1700" b="1" dirty="0">
                <a:latin typeface="Century Gothic" charset="0"/>
              </a:rPr>
              <a:t>  </a:t>
            </a:r>
            <a:r>
              <a:rPr lang="pl-PL" altLang="en-US" sz="1700" b="1" dirty="0">
                <a:latin typeface="Century Gothic" charset="0"/>
              </a:rPr>
              <a:t>  Petycji</a:t>
            </a:r>
            <a:endParaRPr lang="en-GB" altLang="en-US" sz="17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4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Prace Parlamentu Europejskiego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-406400"/>
            <a:ext cx="7886700" cy="6382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pl-PL" altLang="pl-PL" dirty="0" smtClean="0">
                <a:solidFill>
                  <a:srgbClr val="222222"/>
                </a:solidFill>
              </a:rPr>
              <a:t>Parlament Europejski pracuje zgodnie z wcześniej ustalonym kalendarzem. W każdym tygodniu przypadają tygodnie przeznaczone na konkretne działania. </a:t>
            </a: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7" t="16191" r="27083" b="23309"/>
          <a:stretch>
            <a:fillRect/>
          </a:stretch>
        </p:blipFill>
        <p:spPr bwMode="auto">
          <a:xfrm>
            <a:off x="5118384" y="2429872"/>
            <a:ext cx="3396966" cy="398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057684" y="2689225"/>
            <a:ext cx="2432050" cy="3468688"/>
            <a:chOff x="884" y="1253"/>
            <a:chExt cx="1588" cy="2756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84" y="1253"/>
              <a:ext cx="15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altLang="en-US" sz="2000" b="1" dirty="0">
                  <a:solidFill>
                    <a:srgbClr val="FF6600"/>
                  </a:solidFill>
                  <a:latin typeface="Century Gothic" charset="0"/>
                </a:rPr>
                <a:t>POSIEDZENIA KOMISJI</a:t>
              </a:r>
              <a:endParaRPr lang="en-GB" altLang="en-US" sz="2000" b="1" dirty="0">
                <a:solidFill>
                  <a:srgbClr val="FF6600"/>
                </a:solidFill>
                <a:latin typeface="Century Gothic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884" y="2024"/>
              <a:ext cx="15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altLang="en-US" sz="2000" b="1">
                  <a:solidFill>
                    <a:srgbClr val="FF6600"/>
                  </a:solidFill>
                  <a:latin typeface="Century Gothic" charset="0"/>
                </a:rPr>
                <a:t>SPOTKANIA GRUP POLITYCZNYCH</a:t>
              </a:r>
              <a:endParaRPr lang="en-GB" altLang="en-US" sz="2000" b="1">
                <a:solidFill>
                  <a:srgbClr val="FF6600"/>
                </a:solidFill>
                <a:latin typeface="Century Gothic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84" y="2771"/>
              <a:ext cx="15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altLang="en-US" sz="2000" b="1">
                  <a:solidFill>
                    <a:srgbClr val="FF6600"/>
                  </a:solidFill>
                  <a:latin typeface="Century Gothic" charset="0"/>
                </a:rPr>
                <a:t>SESJE PLENARNE</a:t>
              </a:r>
              <a:endParaRPr lang="en-GB" altLang="en-US" sz="2000" b="1">
                <a:solidFill>
                  <a:srgbClr val="FF6600"/>
                </a:solidFill>
                <a:latin typeface="Century Gothic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84" y="3567"/>
              <a:ext cx="15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altLang="en-US" sz="2000" b="1">
                  <a:solidFill>
                    <a:srgbClr val="FF6600"/>
                  </a:solidFill>
                  <a:latin typeface="Century Gothic" charset="0"/>
                </a:rPr>
                <a:t>DZIAŁANIA ZEWNĘTRZNE</a:t>
              </a:r>
              <a:endParaRPr lang="en-GB" altLang="en-US" sz="2000" b="1">
                <a:solidFill>
                  <a:srgbClr val="FF6600"/>
                </a:solidFill>
                <a:latin typeface="Century Gothic" charset="0"/>
              </a:endParaRPr>
            </a:p>
          </p:txBody>
        </p:sp>
      </p:grp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649663" y="2813641"/>
            <a:ext cx="228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489734" y="3937751"/>
            <a:ext cx="228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694397" y="4939821"/>
            <a:ext cx="18542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572160" y="5879763"/>
            <a:ext cx="3078162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35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Przewodniczący Parlamentu Europejskiego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534"/>
            <a:ext cx="7886700" cy="63829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pl-PL" altLang="pl-PL" dirty="0" smtClean="0">
                <a:solidFill>
                  <a:srgbClr val="222222"/>
                </a:solidFill>
              </a:rPr>
              <a:t>Jest organem, który przewodniczy obradom i działalności Parlamentu Europejskiego. Jego ważną funkcją jest funkcja reprezentacyjna. Wybierany jest w głosowaniu tajnym bezwzględną większością głosów. Jego główne kompetencje:</a:t>
            </a: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</a:endParaRPr>
          </a:p>
          <a:p>
            <a:r>
              <a:rPr lang="pl-PL" dirty="0"/>
              <a:t>otwiera, zawiesza i zamyka posiedzenia,</a:t>
            </a:r>
          </a:p>
          <a:p>
            <a:r>
              <a:rPr lang="pl-PL" dirty="0"/>
              <a:t>rozstrzyga o dopuszczalności </a:t>
            </a:r>
            <a:r>
              <a:rPr lang="pl-PL" dirty="0" smtClean="0"/>
              <a:t>oraz </a:t>
            </a:r>
            <a:r>
              <a:rPr lang="pl-PL" dirty="0"/>
              <a:t>o zgodności sprawozdań z Regulaminem,</a:t>
            </a:r>
          </a:p>
          <a:p>
            <a:r>
              <a:rPr lang="pl-PL" dirty="0"/>
              <a:t>dba o przestrzeganie Regulaminu i utrzymanie porządku,</a:t>
            </a:r>
          </a:p>
          <a:p>
            <a:r>
              <a:rPr lang="pl-PL" dirty="0"/>
              <a:t>udziela głosu,</a:t>
            </a:r>
          </a:p>
          <a:p>
            <a:r>
              <a:rPr lang="pl-PL" dirty="0"/>
              <a:t>ogłasza zamknięcie dyskusji,</a:t>
            </a:r>
          </a:p>
          <a:p>
            <a:r>
              <a:rPr lang="pl-PL" dirty="0"/>
              <a:t>poddaje wnioski pod głosowanie i ogłasza wyniki głosowania,</a:t>
            </a:r>
          </a:p>
          <a:p>
            <a:r>
              <a:rPr lang="pl-PL" dirty="0"/>
              <a:t>kieruje do komisji informacje dotyczące spraw leżących w ich gestii.</a:t>
            </a: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60391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Przewodniczący Parlamentu Europejskiego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534"/>
            <a:ext cx="7886700" cy="6382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pl-PL" altLang="pl-PL" dirty="0" smtClean="0">
                <a:solidFill>
                  <a:srgbClr val="222222"/>
                </a:solidFill>
              </a:rPr>
              <a:t>Obecnie Przewodniczącym Parlamentu Europejskiego jest </a:t>
            </a:r>
            <a:r>
              <a:rPr lang="pl-PL" altLang="pl-PL" b="1" dirty="0" smtClean="0">
                <a:solidFill>
                  <a:srgbClr val="222222"/>
                </a:solidFill>
              </a:rPr>
              <a:t>David </a:t>
            </a:r>
            <a:r>
              <a:rPr lang="pl-PL" altLang="pl-PL" b="1" dirty="0" err="1" smtClean="0">
                <a:solidFill>
                  <a:srgbClr val="222222"/>
                </a:solidFill>
              </a:rPr>
              <a:t>Sassoli</a:t>
            </a:r>
            <a:r>
              <a:rPr lang="pl-PL" altLang="pl-PL" b="1" dirty="0" smtClean="0">
                <a:solidFill>
                  <a:srgbClr val="222222"/>
                </a:solidFill>
              </a:rPr>
              <a:t> </a:t>
            </a:r>
            <a:r>
              <a:rPr lang="pl-PL" altLang="pl-PL" dirty="0" smtClean="0">
                <a:solidFill>
                  <a:srgbClr val="222222"/>
                </a:solidFill>
              </a:rPr>
              <a:t>z Włoch.</a:t>
            </a:r>
            <a:endParaRPr lang="pl-PL" dirty="0"/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2963626"/>
            <a:ext cx="5080000" cy="338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7351"/>
            <a:ext cx="7886700" cy="16684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KILKA SŁÓW O GRUPIE EUROPEJSKICH KONSERWATYSTÓW I </a:t>
            </a: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REFORMATORÓW(Grupa </a:t>
            </a:r>
            <a:r>
              <a:rPr lang="pl-PL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najliczniejszą polską delegacją)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7288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altLang="pl-PL" dirty="0">
                <a:solidFill>
                  <a:srgbClr val="222222"/>
                </a:solidFill>
                <a:latin typeface="inherit"/>
              </a:rPr>
              <a:t>Do Grupy EKR przynależy </a:t>
            </a:r>
            <a:r>
              <a:rPr lang="pl-PL" altLang="pl-PL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62 Posłów do PE. </a:t>
            </a:r>
            <a:r>
              <a:rPr lang="pl-PL" altLang="pl-PL" dirty="0">
                <a:solidFill>
                  <a:srgbClr val="222222"/>
                </a:solidFill>
                <a:latin typeface="inherit"/>
              </a:rPr>
              <a:t>Współprzewodniczącymi Grupy są:</a:t>
            </a:r>
          </a:p>
          <a:p>
            <a:pPr algn="just"/>
            <a:r>
              <a:rPr lang="pl-PL" altLang="pl-PL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Polski Eurodeputowany prof. Ryszard LEGUTKO.</a:t>
            </a:r>
          </a:p>
          <a:p>
            <a:pPr algn="just"/>
            <a:r>
              <a:rPr lang="pl-PL" altLang="pl-PL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Włoski Eurodeputowany </a:t>
            </a:r>
            <a:r>
              <a:rPr lang="pl-PL" altLang="pl-PL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Raffaele</a:t>
            </a:r>
            <a:r>
              <a:rPr lang="pl-PL" altLang="pl-PL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FITTO.</a:t>
            </a:r>
          </a:p>
          <a:p>
            <a:pPr marL="0" indent="0" algn="just">
              <a:buNone/>
            </a:pPr>
            <a:r>
              <a:rPr lang="pl-PL" altLang="pl-PL" dirty="0">
                <a:solidFill>
                  <a:srgbClr val="222222"/>
                </a:solidFill>
                <a:latin typeface="inherit"/>
              </a:rPr>
              <a:t>W Grupie zasiada </a:t>
            </a:r>
            <a:r>
              <a:rPr lang="pl-PL" altLang="pl-PL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26 posłów z Polski. </a:t>
            </a:r>
            <a:r>
              <a:rPr lang="pl-PL" altLang="pl-PL" dirty="0">
                <a:solidFill>
                  <a:srgbClr val="222222"/>
                </a:solidFill>
                <a:latin typeface="inherit"/>
              </a:rPr>
              <a:t>W obecnym Parlamencie Europejskim Grupa EKR stanowi </a:t>
            </a:r>
            <a:r>
              <a:rPr lang="pl-PL" altLang="pl-PL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6</a:t>
            </a:r>
            <a:r>
              <a:rPr lang="pl-PL" altLang="pl-PL" dirty="0">
                <a:solidFill>
                  <a:srgbClr val="222222"/>
                </a:solidFill>
                <a:latin typeface="inherit"/>
              </a:rPr>
              <a:t> siłę pod względem wielkości. Zrzesza posłów z </a:t>
            </a:r>
            <a:r>
              <a:rPr lang="pl-PL" altLang="pl-PL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15 krajów UE. </a:t>
            </a:r>
            <a:r>
              <a:rPr lang="pl-PL" dirty="0"/>
              <a:t>Grupa ECR nie ma reprezentantów wśród 14 wiceprzewodniczących parlamentu europejskiego, ale dwoje z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 przewodniczących komisji parlamentarnych należy do tej grupy politycznej.</a:t>
            </a: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02777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235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KILKA SŁÓW O GRUPIE EUROPEJSKICH KONSERWATYSTÓW I REFORMATORÓW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7288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/>
              <a:t>Grupa została utworzona w 2009 roku. </a:t>
            </a:r>
            <a:r>
              <a:rPr lang="pl-PL" altLang="pl-PL" dirty="0" smtClean="0">
                <a:solidFill>
                  <a:srgbClr val="222222"/>
                </a:solidFill>
                <a:latin typeface="inherit"/>
              </a:rPr>
              <a:t>Koncentruje swoje wysiłki na: </a:t>
            </a:r>
          </a:p>
          <a:p>
            <a:pPr algn="just"/>
            <a:r>
              <a:rPr lang="pl-PL" altLang="pl-PL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Ochrona i poszanowanie państw członkowskich.</a:t>
            </a:r>
          </a:p>
          <a:p>
            <a:pPr algn="just"/>
            <a:r>
              <a:rPr lang="pl-PL" altLang="pl-PL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Działający system imigracyjny </a:t>
            </a:r>
            <a:r>
              <a:rPr lang="pl-PL" altLang="pl-PL" sz="2000" dirty="0" smtClean="0">
                <a:solidFill>
                  <a:srgbClr val="222222"/>
                </a:solidFill>
                <a:latin typeface="inherit"/>
              </a:rPr>
              <a:t>uruchamiający pomoc państwom członkowskim.</a:t>
            </a:r>
          </a:p>
          <a:p>
            <a:pPr algn="just"/>
            <a:r>
              <a:rPr lang="pl-PL" altLang="pl-PL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Rozsądek i trwałość.</a:t>
            </a:r>
          </a:p>
          <a:p>
            <a:pPr algn="just"/>
            <a:r>
              <a:rPr lang="pl-PL" altLang="pl-PL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Globalne Podejście </a:t>
            </a:r>
            <a:r>
              <a:rPr lang="pl-PL" altLang="pl-PL" sz="2000" dirty="0" smtClean="0">
                <a:solidFill>
                  <a:srgbClr val="222222"/>
                </a:solidFill>
                <a:latin typeface="inherit"/>
              </a:rPr>
              <a:t>dla wolnego handlu.</a:t>
            </a:r>
          </a:p>
          <a:p>
            <a:pPr algn="just"/>
            <a:r>
              <a:rPr lang="pl-PL" altLang="pl-PL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Zwiększenie odpowiedzialności i przejrzystości unijnych instytucji.</a:t>
            </a:r>
          </a:p>
          <a:p>
            <a:pPr algn="just"/>
            <a:r>
              <a:rPr lang="pl-PL" altLang="pl-PL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Obszar gospodarczy, który szanuje wszystkie państwa członkowskie.</a:t>
            </a:r>
          </a:p>
          <a:p>
            <a:pPr algn="just"/>
            <a:r>
              <a:rPr lang="pl-PL" altLang="pl-PL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Zmniejszenie biurokracji.</a:t>
            </a:r>
          </a:p>
          <a:p>
            <a:pPr algn="just"/>
            <a:endParaRPr lang="pl-PL" altLang="pl-PL" sz="2000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8151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9" y="0"/>
            <a:ext cx="9091101" cy="6857999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UWAGĘ.</a:t>
            </a:r>
            <a:br>
              <a:rPr lang="pl-PL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l-PL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45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Parlament Europejski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2780"/>
            <a:ext cx="7886700" cy="59666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pl-PL" altLang="pl-PL" dirty="0" smtClean="0">
                <a:solidFill>
                  <a:srgbClr val="222222"/>
                </a:solidFill>
              </a:rPr>
              <a:t>Parlament Europejski jest odpowiednikiem jednoizbowego parlamentu, którego członkowie wybierani są przez obywateli należących do Unii Europejskiej. Jako instytucja Unii Europejskiej jego kadencja trwa 5 lat. Pierwszą kompetencją PE jako zgromadzenia było nadzorowanie innych instytucji UE. Obecnie jest to jedyna instytucja europejska pochodząca z bezpośredniego wyboru mieszkańców Wspólnoty.  Posłowie od 1979 roku wybierani są w wolnych wyborach. </a:t>
            </a:r>
            <a:endParaRPr lang="pl-PL" altLang="pl-PL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28921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al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425"/>
            <a:ext cx="9177338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language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7400"/>
            <a:ext cx="917733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320"/>
            <a:ext cx="8869679" cy="147510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>
                <a:latin typeface="+mn-lt"/>
              </a:rPr>
              <a:t>W </a:t>
            </a:r>
            <a:r>
              <a:rPr lang="en-GB" altLang="en-US" b="1" dirty="0" err="1" smtClean="0">
                <a:latin typeface="+mn-lt"/>
              </a:rPr>
              <a:t>Parlamencie</a:t>
            </a:r>
            <a:r>
              <a:rPr lang="en-GB" altLang="en-US" b="1" dirty="0" smtClean="0">
                <a:latin typeface="+mn-lt"/>
              </a:rPr>
              <a:t> </a:t>
            </a:r>
            <a:r>
              <a:rPr lang="en-GB" altLang="en-US" b="1" dirty="0" err="1" smtClean="0">
                <a:latin typeface="+mn-lt"/>
              </a:rPr>
              <a:t>Europejskim</a:t>
            </a:r>
            <a:r>
              <a:rPr lang="en-GB" altLang="en-US" b="1" dirty="0" smtClean="0">
                <a:latin typeface="+mn-lt"/>
              </a:rPr>
              <a:t> </a:t>
            </a:r>
            <a:r>
              <a:rPr lang="en-GB" altLang="en-US" b="1" dirty="0" err="1" smtClean="0">
                <a:latin typeface="+mn-lt"/>
              </a:rPr>
              <a:t>obowiązują</a:t>
            </a:r>
            <a:r>
              <a:rPr lang="en-GB" altLang="en-US" b="1" dirty="0" smtClean="0">
                <a:latin typeface="+mn-lt"/>
              </a:rPr>
              <a:t> 24 </a:t>
            </a:r>
            <a:r>
              <a:rPr lang="en-GB" altLang="en-US" b="1" dirty="0" err="1" smtClean="0">
                <a:latin typeface="+mn-lt"/>
              </a:rPr>
              <a:t>języki</a:t>
            </a:r>
            <a:r>
              <a:rPr lang="en-GB" altLang="en-US" b="1" dirty="0" smtClean="0">
                <a:latin typeface="+mn-lt"/>
              </a:rPr>
              <a:t> </a:t>
            </a:r>
            <a:endParaRPr lang="en-GB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061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Parlament Europejski i </a:t>
            </a:r>
            <a:r>
              <a:rPr lang="pl-PL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jego siedziby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3786"/>
            <a:ext cx="7886700" cy="61440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pl-PL" altLang="pl-PL" dirty="0" smtClean="0">
                <a:solidFill>
                  <a:srgbClr val="222222"/>
                </a:solidFill>
              </a:rPr>
              <a:t>Parlament Europejski posiada 3 siedziby:</a:t>
            </a:r>
          </a:p>
          <a:p>
            <a:pPr marL="0" indent="0" algn="just">
              <a:buNone/>
            </a:pPr>
            <a:endParaRPr lang="pl-PL" altLang="pl-PL" dirty="0">
              <a:solidFill>
                <a:srgbClr val="222222"/>
              </a:solidFill>
            </a:endParaRPr>
          </a:p>
          <a:p>
            <a:pPr algn="just"/>
            <a:r>
              <a:rPr lang="pl-PL" altLang="pl-PL" b="1" dirty="0" smtClean="0">
                <a:solidFill>
                  <a:srgbClr val="222222"/>
                </a:solidFill>
              </a:rPr>
              <a:t>Strasburg</a:t>
            </a:r>
            <a:r>
              <a:rPr lang="pl-PL" altLang="pl-PL" dirty="0" smtClean="0">
                <a:solidFill>
                  <a:srgbClr val="222222"/>
                </a:solidFill>
              </a:rPr>
              <a:t> (główna traktatowa siedziba PE)</a:t>
            </a:r>
            <a:endParaRPr lang="pl-PL" altLang="pl-PL" dirty="0">
              <a:solidFill>
                <a:srgbClr val="222222"/>
              </a:solidFill>
            </a:endParaRPr>
          </a:p>
          <a:p>
            <a:pPr algn="just"/>
            <a:r>
              <a:rPr lang="pl-PL" altLang="pl-PL" b="1" dirty="0" smtClean="0">
                <a:solidFill>
                  <a:srgbClr val="222222"/>
                </a:solidFill>
              </a:rPr>
              <a:t>Bruksela </a:t>
            </a:r>
            <a:r>
              <a:rPr lang="pl-PL" altLang="pl-PL" dirty="0" smtClean="0">
                <a:solidFill>
                  <a:srgbClr val="222222"/>
                </a:solidFill>
              </a:rPr>
              <a:t>(miejsce prac komisji i większości prac legislacyjnych)</a:t>
            </a:r>
          </a:p>
          <a:p>
            <a:pPr algn="just"/>
            <a:r>
              <a:rPr lang="pl-PL" altLang="pl-PL" b="1" dirty="0" smtClean="0">
                <a:solidFill>
                  <a:srgbClr val="222222"/>
                </a:solidFill>
              </a:rPr>
              <a:t>Luksemburg</a:t>
            </a:r>
            <a:r>
              <a:rPr lang="pl-PL" altLang="pl-PL" dirty="0" smtClean="0">
                <a:solidFill>
                  <a:srgbClr val="222222"/>
                </a:solidFill>
              </a:rPr>
              <a:t> (zaplecze techniczne PE)</a:t>
            </a: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539" y="4643994"/>
            <a:ext cx="2626499" cy="13985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15" y="4643994"/>
            <a:ext cx="2439174" cy="13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Parlament Europejski i jego kompetencje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5068"/>
            <a:ext cx="7886700" cy="63829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pl-PL" altLang="pl-PL" dirty="0" smtClean="0">
                <a:solidFill>
                  <a:srgbClr val="222222"/>
                </a:solidFill>
              </a:rPr>
              <a:t>Parlament Europejski jest organem prawodawczym. Jedną z głównych kompetencji jest współudział w </a:t>
            </a:r>
            <a:r>
              <a:rPr lang="pl-PL" altLang="pl-PL" b="1" dirty="0" smtClean="0">
                <a:solidFill>
                  <a:srgbClr val="222222"/>
                </a:solidFill>
              </a:rPr>
              <a:t>uchwalaniu budżetu oraz udzielanie absolutorium Komisji Europejskiej. </a:t>
            </a:r>
            <a:r>
              <a:rPr lang="pl-PL" altLang="pl-PL" dirty="0" smtClean="0">
                <a:solidFill>
                  <a:srgbClr val="222222"/>
                </a:solidFill>
              </a:rPr>
              <a:t>Ponadto Parlament Europejski:</a:t>
            </a: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</a:endParaRP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Zatwierdza Komisję i jej przewodniczącego,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Może uchwalić wotum nieufności wobec Komisji,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Zadaje pytania Komisarzom oraz Radzie 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Wysłuchuje sprawozdań z działań Komisji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Powołuje specjalne Komisje Śledcze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Powołuje Europejskiego Rzecznika Praw Obywatelskich.</a:t>
            </a: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34291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Parlament Europejski i jego kompetencje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5068"/>
            <a:ext cx="7886700" cy="6382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pl-PL" altLang="pl-PL" dirty="0" smtClean="0">
                <a:solidFill>
                  <a:srgbClr val="222222"/>
                </a:solidFill>
              </a:rPr>
              <a:t>Kompetencje Parlamentu Europejskiego wzrastały i wzrastają. Ma to związek z wyborem bezpośrednim jego przedstawicieli. W przestrzeni publicznej trwa dyskusja o roli Parlamentu oraz zakresu jego kompetencji. Jako instytucja europejska posiada dodatkowe kompetencje opiniodawcze m.in. może wydawać opinie w dowolnie wybranej przez siebie sprawie a szereg dokumentów wypracowanych przez inne instytucje UE muszą być konsultowane z Posłami. Ponadto Parlament Europejski zobowiązany jest do rozpatrywania petycji składanych przez obywateli wspólnoty.</a:t>
            </a: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6076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Parlament Europejski i jego skład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5068"/>
            <a:ext cx="7886700" cy="6382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57246" y="1325563"/>
            <a:ext cx="118522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10000" b="1" dirty="0" smtClean="0">
                <a:solidFill>
                  <a:srgbClr val="003366"/>
                </a:solidFill>
              </a:rPr>
              <a:t>7</a:t>
            </a:r>
            <a:r>
              <a:rPr lang="pl-PL" altLang="en-US" sz="10000" b="1" dirty="0" smtClean="0">
                <a:solidFill>
                  <a:srgbClr val="003366"/>
                </a:solidFill>
              </a:rPr>
              <a:t>04</a:t>
            </a:r>
            <a:endParaRPr lang="en-GB" altLang="en-US" sz="10000" b="1" dirty="0">
              <a:solidFill>
                <a:srgbClr val="003366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43581" y="1325563"/>
            <a:ext cx="2132013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Niemcy</a:t>
            </a:r>
            <a:endParaRPr lang="lv-LV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pl-PL" altLang="en-US" sz="2500" b="1" dirty="0" smtClean="0">
                <a:solidFill>
                  <a:srgbClr val="003366"/>
                </a:solidFill>
                <a:latin typeface="Century Gothic" charset="0"/>
              </a:rPr>
              <a:t>Francja</a:t>
            </a:r>
          </a:p>
          <a:p>
            <a:r>
              <a:rPr lang="pl-PL" altLang="en-US" sz="2500" b="1" dirty="0" smtClean="0">
                <a:solidFill>
                  <a:srgbClr val="003366"/>
                </a:solidFill>
                <a:latin typeface="Century Gothic" charset="0"/>
              </a:rPr>
              <a:t>Włochy</a:t>
            </a:r>
            <a:endParaRPr lang="en-GB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Hiszpania</a:t>
            </a:r>
            <a:endParaRPr lang="en-GB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Polska</a:t>
            </a:r>
            <a:endParaRPr lang="en-GB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Rumunia</a:t>
            </a:r>
            <a:endParaRPr lang="en-GB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Holandia</a:t>
            </a:r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	</a:t>
            </a:r>
          </a:p>
          <a:p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B</a:t>
            </a:r>
            <a:r>
              <a:rPr lang="pl-PL" altLang="en-US" sz="2500" b="1" dirty="0" err="1">
                <a:solidFill>
                  <a:srgbClr val="003366"/>
                </a:solidFill>
                <a:latin typeface="Century Gothic" charset="0"/>
              </a:rPr>
              <a:t>elgia</a:t>
            </a:r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	</a:t>
            </a: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Czechy</a:t>
            </a:r>
            <a:endParaRPr lang="en-GB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Grecja</a:t>
            </a:r>
            <a:endParaRPr lang="en-GB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Węgry</a:t>
            </a:r>
            <a:endParaRPr lang="en-GB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Portugal</a:t>
            </a:r>
            <a:r>
              <a:rPr lang="pl-PL" altLang="en-US" sz="2500" b="1" dirty="0" err="1" smtClean="0">
                <a:solidFill>
                  <a:srgbClr val="003366"/>
                </a:solidFill>
                <a:latin typeface="Century Gothic" charset="0"/>
              </a:rPr>
              <a:t>ia</a:t>
            </a:r>
            <a:endParaRPr lang="pl-PL" altLang="en-US" sz="2500" b="1" dirty="0" smtClean="0">
              <a:solidFill>
                <a:srgbClr val="003366"/>
              </a:solidFill>
              <a:latin typeface="Century Gothic" charset="0"/>
            </a:endParaRPr>
          </a:p>
          <a:p>
            <a:r>
              <a:rPr lang="pl-PL" altLang="en-US" sz="2500" b="1" dirty="0" smtClean="0">
                <a:solidFill>
                  <a:srgbClr val="003366"/>
                </a:solidFill>
                <a:latin typeface="Century Gothic" charset="0"/>
              </a:rPr>
              <a:t>Szwecja</a:t>
            </a:r>
            <a:endParaRPr lang="de-DE" altLang="en-US" sz="2500" dirty="0">
              <a:solidFill>
                <a:srgbClr val="003366"/>
              </a:solidFill>
              <a:latin typeface="Century Gothic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26855" y="771565"/>
            <a:ext cx="1079500" cy="5647700"/>
          </a:xfrm>
          <a:prstGeom prst="rect">
            <a:avLst/>
          </a:prstGeom>
          <a:solidFill>
            <a:srgbClr val="0033CC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altLang="en-US" sz="1800" b="1" dirty="0">
              <a:solidFill>
                <a:srgbClr val="FF6600"/>
              </a:solidFill>
            </a:endParaRPr>
          </a:p>
          <a:p>
            <a:pPr algn="ctr"/>
            <a:endParaRPr lang="en-GB" altLang="en-US" sz="1800" b="1" dirty="0">
              <a:solidFill>
                <a:srgbClr val="FF6600"/>
              </a:solidFill>
            </a:endParaRPr>
          </a:p>
          <a:p>
            <a:pPr eaLnBrk="1" hangingPunct="1"/>
            <a:r>
              <a:rPr lang="en-GB" altLang="en-US" sz="2500" b="1" dirty="0">
                <a:solidFill>
                  <a:srgbClr val="FF6600"/>
                </a:solidFill>
                <a:latin typeface="Century Gothic" charset="0"/>
              </a:rPr>
              <a:t>9</a:t>
            </a:r>
            <a:r>
              <a:rPr lang="pl-PL" altLang="en-US" sz="2500" b="1" dirty="0">
                <a:solidFill>
                  <a:srgbClr val="FF6600"/>
                </a:solidFill>
                <a:latin typeface="Century Gothic" charset="0"/>
              </a:rPr>
              <a:t>6</a:t>
            </a:r>
            <a:r>
              <a:rPr lang="en-GB" altLang="en-US" sz="2500" b="1" dirty="0">
                <a:solidFill>
                  <a:srgbClr val="FF6600"/>
                </a:solidFill>
                <a:latin typeface="Century Gothic" charset="0"/>
              </a:rPr>
              <a:t>      </a:t>
            </a:r>
            <a:endParaRPr lang="lv-LV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en-GB" altLang="en-US" sz="2500" b="1" dirty="0" smtClean="0">
                <a:solidFill>
                  <a:srgbClr val="FF6600"/>
                </a:solidFill>
                <a:latin typeface="Century Gothic" charset="0"/>
              </a:rPr>
              <a:t>79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en-GB" altLang="en-US" sz="2500" b="1" dirty="0" smtClean="0">
                <a:solidFill>
                  <a:srgbClr val="FF6600"/>
                </a:solidFill>
                <a:latin typeface="Century Gothic" charset="0"/>
              </a:rPr>
              <a:t>76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en-GB" altLang="en-US" sz="2500" b="1" dirty="0" smtClean="0">
                <a:solidFill>
                  <a:srgbClr val="FF6600"/>
                </a:solidFill>
                <a:latin typeface="Century Gothic" charset="0"/>
              </a:rPr>
              <a:t>58 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en-GB" altLang="en-US" sz="2500" b="1" dirty="0" smtClean="0">
                <a:solidFill>
                  <a:srgbClr val="FF6600"/>
                </a:solidFill>
                <a:latin typeface="Century Gothic" charset="0"/>
              </a:rPr>
              <a:t>52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 smtClean="0">
                <a:solidFill>
                  <a:srgbClr val="FF6600"/>
                </a:solidFill>
                <a:latin typeface="Century Gothic" charset="0"/>
              </a:rPr>
              <a:t>3</a:t>
            </a:r>
            <a:r>
              <a:rPr lang="pl-PL" altLang="en-US" sz="2500" b="1" dirty="0" smtClean="0">
                <a:solidFill>
                  <a:srgbClr val="FF6600"/>
                </a:solidFill>
                <a:latin typeface="Century Gothic" charset="0"/>
              </a:rPr>
              <a:t>3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 smtClean="0">
                <a:solidFill>
                  <a:srgbClr val="FF6600"/>
                </a:solidFill>
                <a:latin typeface="Century Gothic" charset="0"/>
              </a:rPr>
              <a:t>29 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en-GB" altLang="en-US" sz="2500" b="1" dirty="0">
                <a:solidFill>
                  <a:srgbClr val="FF6600"/>
                </a:solidFill>
                <a:latin typeface="Century Gothic" charset="0"/>
              </a:rPr>
              <a:t>2</a:t>
            </a:r>
            <a:r>
              <a:rPr lang="pl-PL" altLang="en-US" sz="2500" b="1" dirty="0">
                <a:solidFill>
                  <a:srgbClr val="FF6600"/>
                </a:solidFill>
                <a:latin typeface="Century Gothic" charset="0"/>
              </a:rPr>
              <a:t>1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en-GB" altLang="en-US" sz="2500" b="1" dirty="0">
                <a:solidFill>
                  <a:srgbClr val="FF6600"/>
                </a:solidFill>
                <a:latin typeface="Century Gothic" charset="0"/>
              </a:rPr>
              <a:t>2</a:t>
            </a:r>
            <a:r>
              <a:rPr lang="pl-PL" altLang="en-US" sz="2500" b="1" dirty="0">
                <a:solidFill>
                  <a:srgbClr val="FF6600"/>
                </a:solidFill>
                <a:latin typeface="Century Gothic" charset="0"/>
              </a:rPr>
              <a:t>1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en-GB" altLang="en-US" sz="2500" b="1" dirty="0">
                <a:solidFill>
                  <a:srgbClr val="FF6600"/>
                </a:solidFill>
                <a:latin typeface="Century Gothic" charset="0"/>
              </a:rPr>
              <a:t>2</a:t>
            </a:r>
            <a:r>
              <a:rPr lang="pl-PL" altLang="en-US" sz="2500" b="1" dirty="0">
                <a:solidFill>
                  <a:srgbClr val="FF6600"/>
                </a:solidFill>
                <a:latin typeface="Century Gothic" charset="0"/>
              </a:rPr>
              <a:t>1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en-GB" altLang="en-US" sz="2500" b="1" dirty="0">
                <a:solidFill>
                  <a:srgbClr val="FF6600"/>
                </a:solidFill>
                <a:latin typeface="Century Gothic" charset="0"/>
              </a:rPr>
              <a:t>2</a:t>
            </a:r>
            <a:r>
              <a:rPr lang="pl-PL" altLang="en-US" sz="2500" b="1" dirty="0">
                <a:solidFill>
                  <a:srgbClr val="FF6600"/>
                </a:solidFill>
                <a:latin typeface="Century Gothic" charset="0"/>
              </a:rPr>
              <a:t>1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>
                <a:solidFill>
                  <a:srgbClr val="FF6600"/>
                </a:solidFill>
                <a:latin typeface="Century Gothic" charset="0"/>
              </a:rPr>
              <a:t>2</a:t>
            </a:r>
            <a:r>
              <a:rPr lang="pl-PL" altLang="en-US" sz="2500" b="1" dirty="0">
                <a:solidFill>
                  <a:srgbClr val="FF6600"/>
                </a:solidFill>
                <a:latin typeface="Century Gothic" charset="0"/>
              </a:rPr>
              <a:t>1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 smtClean="0">
                <a:solidFill>
                  <a:srgbClr val="FF6600"/>
                </a:solidFill>
                <a:latin typeface="Century Gothic" charset="0"/>
              </a:rPr>
              <a:t>21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106355" y="1325563"/>
            <a:ext cx="2116138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Austria</a:t>
            </a:r>
          </a:p>
          <a:p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Bu</a:t>
            </a:r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ł</a:t>
            </a:r>
            <a:r>
              <a:rPr lang="en-GB" altLang="en-US" sz="2500" b="1" dirty="0" err="1">
                <a:solidFill>
                  <a:srgbClr val="003366"/>
                </a:solidFill>
                <a:latin typeface="Century Gothic" charset="0"/>
              </a:rPr>
              <a:t>garia</a:t>
            </a:r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   </a:t>
            </a:r>
          </a:p>
          <a:p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D</a:t>
            </a:r>
            <a:r>
              <a:rPr lang="pl-PL" altLang="en-US" sz="2500" b="1" dirty="0" err="1">
                <a:solidFill>
                  <a:srgbClr val="003366"/>
                </a:solidFill>
                <a:latin typeface="Century Gothic" charset="0"/>
              </a:rPr>
              <a:t>ania</a:t>
            </a:r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 </a:t>
            </a:r>
          </a:p>
          <a:p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Finland</a:t>
            </a:r>
            <a:r>
              <a:rPr lang="pl-PL" altLang="en-US" sz="2500" b="1" dirty="0" err="1">
                <a:solidFill>
                  <a:srgbClr val="003366"/>
                </a:solidFill>
                <a:latin typeface="Century Gothic" charset="0"/>
              </a:rPr>
              <a:t>ia</a:t>
            </a:r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 	</a:t>
            </a:r>
          </a:p>
          <a:p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S</a:t>
            </a:r>
            <a:r>
              <a:rPr lang="pl-PL" altLang="en-US" sz="2500" b="1" dirty="0" err="1">
                <a:solidFill>
                  <a:srgbClr val="003366"/>
                </a:solidFill>
                <a:latin typeface="Century Gothic" charset="0"/>
              </a:rPr>
              <a:t>łowacj</a:t>
            </a:r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a</a:t>
            </a: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Chorwacja</a:t>
            </a:r>
            <a:endParaRPr lang="en-GB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en-GB" altLang="en-US" sz="2500" b="1" dirty="0" err="1">
                <a:solidFill>
                  <a:srgbClr val="003366"/>
                </a:solidFill>
                <a:latin typeface="Century Gothic" charset="0"/>
              </a:rPr>
              <a:t>Ir</a:t>
            </a:r>
            <a:r>
              <a:rPr lang="pl-PL" altLang="en-US" sz="2500" b="1" dirty="0" err="1">
                <a:solidFill>
                  <a:srgbClr val="003366"/>
                </a:solidFill>
                <a:latin typeface="Century Gothic" charset="0"/>
              </a:rPr>
              <a:t>landia</a:t>
            </a:r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 </a:t>
            </a: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Litwa</a:t>
            </a:r>
            <a:endParaRPr lang="en-GB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Łotwa</a:t>
            </a:r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	</a:t>
            </a:r>
          </a:p>
          <a:p>
            <a:r>
              <a:rPr lang="pl-PL" altLang="en-US" sz="2500" b="1" dirty="0">
                <a:solidFill>
                  <a:srgbClr val="003366"/>
                </a:solidFill>
                <a:latin typeface="Century Gothic" charset="0"/>
              </a:rPr>
              <a:t>Słowenia</a:t>
            </a:r>
            <a:endParaRPr lang="en-GB" altLang="en-US" sz="2500" b="1" dirty="0">
              <a:solidFill>
                <a:srgbClr val="003366"/>
              </a:solidFill>
              <a:latin typeface="Century Gothic" charset="0"/>
            </a:endParaRPr>
          </a:p>
          <a:p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Estonia	</a:t>
            </a:r>
          </a:p>
          <a:p>
            <a:r>
              <a:rPr lang="en-GB" altLang="en-US" sz="2500" b="1" dirty="0" err="1">
                <a:solidFill>
                  <a:srgbClr val="003366"/>
                </a:solidFill>
                <a:latin typeface="Century Gothic" charset="0"/>
              </a:rPr>
              <a:t>Cypr</a:t>
            </a:r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 	      </a:t>
            </a:r>
          </a:p>
          <a:p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Lu</a:t>
            </a:r>
            <a:r>
              <a:rPr lang="pl-PL" altLang="en-US" sz="2500" b="1" dirty="0" err="1">
                <a:solidFill>
                  <a:srgbClr val="003366"/>
                </a:solidFill>
                <a:latin typeface="Century Gothic" charset="0"/>
              </a:rPr>
              <a:t>ks</a:t>
            </a:r>
            <a:r>
              <a:rPr lang="en-GB" altLang="en-US" sz="2500" b="1" dirty="0" err="1">
                <a:solidFill>
                  <a:srgbClr val="003366"/>
                </a:solidFill>
                <a:latin typeface="Century Gothic" charset="0"/>
              </a:rPr>
              <a:t>emburg</a:t>
            </a:r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  </a:t>
            </a:r>
          </a:p>
          <a:p>
            <a:r>
              <a:rPr lang="en-GB" altLang="en-US" sz="2500" b="1" dirty="0">
                <a:solidFill>
                  <a:srgbClr val="003366"/>
                </a:solidFill>
                <a:latin typeface="Century Gothic" charset="0"/>
              </a:rPr>
              <a:t>Malta 	</a:t>
            </a:r>
            <a:endParaRPr lang="en-GB" altLang="en-US" sz="2500" dirty="0">
              <a:solidFill>
                <a:srgbClr val="003366"/>
              </a:solidFill>
              <a:latin typeface="Century Gothic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58540" y="771565"/>
            <a:ext cx="1079500" cy="6309420"/>
          </a:xfrm>
          <a:prstGeom prst="rect">
            <a:avLst/>
          </a:prstGeom>
          <a:solidFill>
            <a:srgbClr val="0033CC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fi-FI" altLang="en-US" sz="1800" b="1" dirty="0">
              <a:solidFill>
                <a:srgbClr val="FF6600"/>
              </a:solidFill>
            </a:endParaRPr>
          </a:p>
          <a:p>
            <a:pPr algn="ctr"/>
            <a:endParaRPr lang="fi-FI" altLang="en-US" sz="1800" b="1" dirty="0">
              <a:solidFill>
                <a:srgbClr val="FF6600"/>
              </a:solidFill>
            </a:endParaRPr>
          </a:p>
          <a:p>
            <a:pPr eaLnBrk="1" hangingPunct="1"/>
            <a:r>
              <a:rPr lang="fi-FI" altLang="en-US" sz="2500" b="1" dirty="0" smtClean="0">
                <a:solidFill>
                  <a:srgbClr val="FF6600"/>
                </a:solidFill>
                <a:latin typeface="Century Gothic" charset="0"/>
              </a:rPr>
              <a:t>1</a:t>
            </a:r>
            <a:r>
              <a:rPr lang="pl-PL" altLang="en-US" sz="2500" b="1" dirty="0" smtClean="0">
                <a:solidFill>
                  <a:srgbClr val="FF6600"/>
                </a:solidFill>
                <a:latin typeface="Century Gothic" charset="0"/>
              </a:rPr>
              <a:t>9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>
                <a:solidFill>
                  <a:srgbClr val="FF6600"/>
                </a:solidFill>
                <a:latin typeface="Century Gothic" charset="0"/>
              </a:rPr>
              <a:t>1</a:t>
            </a:r>
            <a:r>
              <a:rPr lang="pl-PL" altLang="en-US" sz="2500" b="1" dirty="0">
                <a:solidFill>
                  <a:srgbClr val="FF6600"/>
                </a:solidFill>
                <a:latin typeface="Century Gothic" charset="0"/>
              </a:rPr>
              <a:t>7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 smtClean="0">
                <a:solidFill>
                  <a:srgbClr val="FF6600"/>
                </a:solidFill>
                <a:latin typeface="Century Gothic" charset="0"/>
              </a:rPr>
              <a:t>14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 smtClean="0">
                <a:solidFill>
                  <a:srgbClr val="FF6600"/>
                </a:solidFill>
                <a:latin typeface="Century Gothic" charset="0"/>
              </a:rPr>
              <a:t>14 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en-GB" altLang="en-US" sz="2500" b="1" dirty="0" smtClean="0">
                <a:solidFill>
                  <a:srgbClr val="FF6600"/>
                </a:solidFill>
                <a:latin typeface="Century Gothic" charset="0"/>
              </a:rPr>
              <a:t>14</a:t>
            </a:r>
            <a:endParaRPr lang="lv-LV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lv-LV" altLang="en-US" sz="2500" b="1" dirty="0" smtClean="0">
                <a:solidFill>
                  <a:srgbClr val="FF6600"/>
                </a:solidFill>
                <a:latin typeface="Century Gothic" charset="0"/>
              </a:rPr>
              <a:t>1</a:t>
            </a:r>
            <a:r>
              <a:rPr lang="pl-PL" altLang="en-US" sz="2500" b="1" dirty="0" smtClean="0">
                <a:solidFill>
                  <a:srgbClr val="FF6600"/>
                </a:solidFill>
                <a:latin typeface="Century Gothic" charset="0"/>
              </a:rPr>
              <a:t>2</a:t>
            </a:r>
            <a:r>
              <a:rPr lang="en-GB" altLang="en-US" sz="2500" b="1" dirty="0" smtClean="0">
                <a:solidFill>
                  <a:srgbClr val="FF6600"/>
                </a:solidFill>
                <a:latin typeface="Century Gothic" charset="0"/>
              </a:rPr>
              <a:t> 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>
                <a:solidFill>
                  <a:srgbClr val="FF6600"/>
                </a:solidFill>
                <a:latin typeface="Century Gothic" charset="0"/>
              </a:rPr>
              <a:t>1</a:t>
            </a:r>
            <a:r>
              <a:rPr lang="pl-PL" altLang="en-US" sz="2500" b="1" dirty="0">
                <a:solidFill>
                  <a:srgbClr val="FF6600"/>
                </a:solidFill>
                <a:latin typeface="Century Gothic" charset="0"/>
              </a:rPr>
              <a:t>1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>
                <a:solidFill>
                  <a:srgbClr val="FF6600"/>
                </a:solidFill>
                <a:latin typeface="Century Gothic" charset="0"/>
              </a:rPr>
              <a:t>1</a:t>
            </a:r>
            <a:r>
              <a:rPr lang="pl-PL" altLang="en-US" sz="2500" b="1" dirty="0">
                <a:solidFill>
                  <a:srgbClr val="FF6600"/>
                </a:solidFill>
                <a:latin typeface="Century Gothic" charset="0"/>
              </a:rPr>
              <a:t>1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pl-PL" altLang="en-US" sz="2500" b="1" dirty="0">
                <a:solidFill>
                  <a:srgbClr val="FF6600"/>
                </a:solidFill>
                <a:latin typeface="Century Gothic" charset="0"/>
              </a:rPr>
              <a:t>8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>
                <a:solidFill>
                  <a:srgbClr val="FF6600"/>
                </a:solidFill>
                <a:latin typeface="Century Gothic" charset="0"/>
              </a:rPr>
              <a:t>8 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 smtClean="0">
                <a:solidFill>
                  <a:srgbClr val="FF6600"/>
                </a:solidFill>
                <a:latin typeface="Century Gothic" charset="0"/>
              </a:rPr>
              <a:t>7  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>
                <a:solidFill>
                  <a:srgbClr val="FF6600"/>
                </a:solidFill>
                <a:latin typeface="Century Gothic" charset="0"/>
              </a:rPr>
              <a:t>6  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>
                <a:solidFill>
                  <a:srgbClr val="FF6600"/>
                </a:solidFill>
                <a:latin typeface="Century Gothic" charset="0"/>
              </a:rPr>
              <a:t>6   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eaLnBrk="1" hangingPunct="1"/>
            <a:r>
              <a:rPr lang="fi-FI" altLang="en-US" sz="2500" b="1" dirty="0">
                <a:solidFill>
                  <a:srgbClr val="FF6600"/>
                </a:solidFill>
                <a:latin typeface="Century Gothic" charset="0"/>
              </a:rPr>
              <a:t>6        </a:t>
            </a:r>
            <a:endParaRPr lang="en-GB" altLang="en-US" sz="2500" b="1" dirty="0">
              <a:solidFill>
                <a:srgbClr val="FF6600"/>
              </a:solidFill>
              <a:latin typeface="Century Gothic" charset="0"/>
            </a:endParaRPr>
          </a:p>
          <a:p>
            <a:pPr algn="ctr"/>
            <a:endParaRPr lang="en-GB" altLang="en-US" sz="1800" b="1" dirty="0">
              <a:solidFill>
                <a:srgbClr val="FF6600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4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Grupy Polityczne w Parlamencie Europejskim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534"/>
            <a:ext cx="7886700" cy="6382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pl-PL" altLang="pl-PL" dirty="0" smtClean="0">
                <a:solidFill>
                  <a:srgbClr val="222222"/>
                </a:solidFill>
              </a:rPr>
              <a:t>W parlamencie Europejskim funkcjonuje 8 grup politycznych: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EPL- Grupa Europejskiej Partii Ludowej </a:t>
            </a:r>
            <a:r>
              <a:rPr lang="pl-PL" altLang="pl-PL" b="1" dirty="0" smtClean="0">
                <a:solidFill>
                  <a:srgbClr val="222222"/>
                </a:solidFill>
              </a:rPr>
              <a:t>187 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S&amp;D- Grupa Postępowego Sojuszu Socjalistów i Demokratów </a:t>
            </a:r>
            <a:r>
              <a:rPr lang="pl-PL" altLang="pl-PL" b="1" dirty="0" smtClean="0">
                <a:solidFill>
                  <a:srgbClr val="222222"/>
                </a:solidFill>
              </a:rPr>
              <a:t>146 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EKR- Europejscy Konserwatyści i Reformatorzy </a:t>
            </a:r>
            <a:r>
              <a:rPr lang="pl-PL" altLang="pl-PL" b="1" dirty="0" smtClean="0">
                <a:solidFill>
                  <a:srgbClr val="222222"/>
                </a:solidFill>
              </a:rPr>
              <a:t>62 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ID Tożsamość </a:t>
            </a:r>
            <a:r>
              <a:rPr lang="pl-PL" altLang="pl-PL" smtClean="0">
                <a:solidFill>
                  <a:srgbClr val="222222"/>
                </a:solidFill>
              </a:rPr>
              <a:t>i Demokracja- </a:t>
            </a:r>
            <a:r>
              <a:rPr lang="pl-PL" altLang="pl-PL" b="1" dirty="0" smtClean="0">
                <a:solidFill>
                  <a:srgbClr val="222222"/>
                </a:solidFill>
              </a:rPr>
              <a:t>76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RENEW - </a:t>
            </a:r>
            <a:r>
              <a:rPr lang="pl-PL" altLang="pl-PL" b="1" dirty="0" smtClean="0">
                <a:solidFill>
                  <a:srgbClr val="222222"/>
                </a:solidFill>
              </a:rPr>
              <a:t>98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Zieloni- Grupa Zielonych, Przymierze Europy </a:t>
            </a:r>
            <a:r>
              <a:rPr lang="pl-PL" altLang="pl-PL" b="1" dirty="0" smtClean="0">
                <a:solidFill>
                  <a:srgbClr val="222222"/>
                </a:solidFill>
              </a:rPr>
              <a:t>67</a:t>
            </a:r>
          </a:p>
          <a:p>
            <a:pPr algn="just"/>
            <a:r>
              <a:rPr lang="pl-PL" altLang="pl-PL" dirty="0" smtClean="0">
                <a:solidFill>
                  <a:srgbClr val="222222"/>
                </a:solidFill>
              </a:rPr>
              <a:t>GUE- Zjednoczona Lewica- </a:t>
            </a:r>
            <a:r>
              <a:rPr lang="pl-PL" altLang="pl-PL" b="1" dirty="0" smtClean="0">
                <a:solidFill>
                  <a:srgbClr val="222222"/>
                </a:solidFill>
              </a:rPr>
              <a:t>39</a:t>
            </a:r>
            <a:endParaRPr lang="pl-PL" altLang="pl-PL" b="1" dirty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58236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6438CA1-75D3-49E7-AA56-F78A95D0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51C0CB-DFCD-48D8-94FB-8D33468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Komisje Plenarne w Parlamencie Europejskim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77F75-29E1-406E-AC50-95528C7C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5068"/>
            <a:ext cx="7886700" cy="6382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pl-PL" altLang="pl-PL" dirty="0" smtClean="0">
                <a:solidFill>
                  <a:srgbClr val="222222"/>
                </a:solidFill>
              </a:rPr>
              <a:t>Prace legislacyjne prowadzone są w 20 stałych Komisjach w skład, których wchodzi od </a:t>
            </a:r>
            <a:r>
              <a:rPr lang="pl-PL" altLang="pl-PL" b="1" dirty="0" smtClean="0">
                <a:solidFill>
                  <a:srgbClr val="222222"/>
                </a:solidFill>
              </a:rPr>
              <a:t>25 do 73 posłów. </a:t>
            </a:r>
            <a:r>
              <a:rPr lang="pl-PL" altLang="pl-PL" dirty="0" smtClean="0">
                <a:solidFill>
                  <a:srgbClr val="222222"/>
                </a:solidFill>
              </a:rPr>
              <a:t>Komisje obradują w Brukseli a ich posiedzenia są jawne. Oprócz prac stałych komisji Parlament Europejski może powoływać tymczasowe oraz specjalne komisje, których zadaniem jest zbadanie specjalnych kwestii.</a:t>
            </a:r>
            <a:endParaRPr lang="pl-PL" altLang="pl-PL" b="1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algn="just"/>
            <a:endParaRPr lang="pl-PL" altLang="pl-PL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altLang="pl-PL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indent="0" algn="just">
              <a:buNone/>
            </a:pPr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pl-PL" altLang="pl-PL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7886315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656</Words>
  <Application>Microsoft Macintosh PowerPoint</Application>
  <PresentationFormat>Pokaz na ekranie (4:3)</PresentationFormat>
  <Paragraphs>266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Century Gothic</vt:lpstr>
      <vt:lpstr>inherit</vt:lpstr>
      <vt:lpstr>Arial</vt:lpstr>
      <vt:lpstr>Motyw pakietu Office</vt:lpstr>
      <vt:lpstr>  Parlament Europejski    </vt:lpstr>
      <vt:lpstr> Parlament Europejski</vt:lpstr>
      <vt:lpstr>W Parlamencie Europejskim obowiązują 24 języki </vt:lpstr>
      <vt:lpstr> Parlament Europejski i jego siedziby</vt:lpstr>
      <vt:lpstr> Parlament Europejski i jego kompetencje</vt:lpstr>
      <vt:lpstr> Parlament Europejski i jego kompetencje</vt:lpstr>
      <vt:lpstr> Parlament Europejski i jego skład</vt:lpstr>
      <vt:lpstr> Grupy Polityczne w Parlamencie Europejskim</vt:lpstr>
      <vt:lpstr> Komisje Plenarne w Parlamencie Europejskim</vt:lpstr>
      <vt:lpstr> Komisje Plenarne w Parlamencie Europejskim</vt:lpstr>
      <vt:lpstr> Prace Parlamentu Europejskiego</vt:lpstr>
      <vt:lpstr> Przewodniczący Parlamentu Europejskiego</vt:lpstr>
      <vt:lpstr> Przewodniczący Parlamentu Europejskiego</vt:lpstr>
      <vt:lpstr> KILKA SŁÓW O GRUPIE EUROPEJSKICH KONSERWATYSTÓW I REFORMATORÓW(Grupa z najliczniejszą polską delegacją)</vt:lpstr>
      <vt:lpstr> KILKA SŁÓW O GRUPIE EUROPEJSKICH KONSERWATYSTÓW I REFORMATORÓW</vt:lpstr>
      <vt:lpstr> DZIĘKUJĘ ZA UWAGĘ.     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Elvis 78</dc:creator>
  <cp:lastModifiedBy>Paweł Ludniewski</cp:lastModifiedBy>
  <cp:revision>24</cp:revision>
  <dcterms:created xsi:type="dcterms:W3CDTF">2019-12-02T19:39:09Z</dcterms:created>
  <dcterms:modified xsi:type="dcterms:W3CDTF">2020-07-07T07:00:22Z</dcterms:modified>
</cp:coreProperties>
</file>