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9" r:id="rId3"/>
    <p:sldId id="257" r:id="rId4"/>
    <p:sldId id="275" r:id="rId5"/>
    <p:sldId id="258" r:id="rId6"/>
    <p:sldId id="260" r:id="rId7"/>
    <p:sldId id="262" r:id="rId8"/>
    <p:sldId id="263" r:id="rId9"/>
    <p:sldId id="264" r:id="rId10"/>
    <p:sldId id="276" r:id="rId11"/>
    <p:sldId id="261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2F089D-D817-5FDE-68DD-58A2477AD375}" v="8988" dt="2020-06-17T01:31:58.269"/>
    <p1510:client id="{58513903-D9B4-B0F4-25D0-25333C9DE62E}" v="984" dt="2020-06-18T19:42:48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>
        <p:scale>
          <a:sx n="78" d="100"/>
          <a:sy n="78" d="100"/>
        </p:scale>
        <p:origin x="12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8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3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8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2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7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7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3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7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9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0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4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1557A916-FDD1-44A1-A7A1-70009FD6B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7852" y="932935"/>
            <a:ext cx="5904128" cy="2496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Vivaldi"/>
              </a:rPr>
              <a:t>Bitwa warszawska</a:t>
            </a:r>
            <a:br>
              <a:rPr lang="pl-PL" sz="4800" dirty="0">
                <a:solidFill>
                  <a:schemeClr val="accent2">
                    <a:lumMod val="75000"/>
                  </a:schemeClr>
                </a:solidFill>
                <a:latin typeface="Vivaldi"/>
              </a:rPr>
            </a:br>
            <a:r>
              <a:rPr lang="en-US" sz="4800" kern="1200" dirty="0">
                <a:solidFill>
                  <a:schemeClr val="accent2">
                    <a:lumMod val="75000"/>
                  </a:schemeClr>
                </a:solidFill>
                <a:latin typeface="Vivaldi"/>
              </a:rPr>
              <a:t>1920 r.</a:t>
            </a:r>
            <a:endParaRPr lang="pl-PL" sz="4800" dirty="0">
              <a:solidFill>
                <a:schemeClr val="accent2">
                  <a:lumMod val="75000"/>
                </a:schemeClr>
              </a:solidFill>
              <a:cs typeface="Calibri Light"/>
            </a:endParaRPr>
          </a:p>
        </p:txBody>
      </p:sp>
      <p:pic>
        <p:nvPicPr>
          <p:cNvPr id="5" name="Obraz 5" descr="Obraz zawierający zwierzę, żywność, ogień, pizza&#10;&#10;Opis wygenerowany przy bardzo wysokim poziomie pewności">
            <a:extLst>
              <a:ext uri="{FF2B5EF4-FFF2-40B4-BE49-F238E27FC236}">
                <a16:creationId xmlns:a16="http://schemas.microsoft.com/office/drawing/2014/main" id="{E170618B-9D80-47DB-8DA8-04D32A05DA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44" r="6066"/>
          <a:stretch/>
        </p:blipFill>
        <p:spPr>
          <a:xfrm>
            <a:off x="20" y="10"/>
            <a:ext cx="7743929" cy="6857990"/>
          </a:xfrm>
          <a:custGeom>
            <a:avLst/>
            <a:gdLst/>
            <a:ahLst/>
            <a:cxnLst/>
            <a:rect l="l" t="t" r="r" b="b"/>
            <a:pathLst>
              <a:path w="7743949" h="6858000">
                <a:moveTo>
                  <a:pt x="956085" y="2071857"/>
                </a:moveTo>
                <a:cubicBezTo>
                  <a:pt x="956085" y="2071857"/>
                  <a:pt x="956085" y="2071857"/>
                  <a:pt x="4999548" y="2071857"/>
                </a:cubicBezTo>
                <a:cubicBezTo>
                  <a:pt x="5252811" y="2071857"/>
                  <a:pt x="5497339" y="2211072"/>
                  <a:pt x="5619604" y="2437296"/>
                </a:cubicBezTo>
                <a:cubicBezTo>
                  <a:pt x="5619604" y="2437296"/>
                  <a:pt x="5619604" y="2437296"/>
                  <a:pt x="7645701" y="5926372"/>
                </a:cubicBezTo>
                <a:cubicBezTo>
                  <a:pt x="7776699" y="6143896"/>
                  <a:pt x="7776699" y="6422327"/>
                  <a:pt x="7645701" y="6639850"/>
                </a:cubicBezTo>
                <a:cubicBezTo>
                  <a:pt x="7645701" y="6639850"/>
                  <a:pt x="7645701" y="6639850"/>
                  <a:pt x="7538856" y="6823844"/>
                </a:cubicBezTo>
                <a:lnTo>
                  <a:pt x="7519022" y="6858000"/>
                </a:lnTo>
                <a:lnTo>
                  <a:pt x="0" y="6858000"/>
                </a:lnTo>
                <a:lnTo>
                  <a:pt x="0" y="3003362"/>
                </a:lnTo>
                <a:lnTo>
                  <a:pt x="144017" y="2754282"/>
                </a:lnTo>
                <a:cubicBezTo>
                  <a:pt x="203181" y="2651956"/>
                  <a:pt x="264254" y="2546330"/>
                  <a:pt x="327296" y="2437296"/>
                </a:cubicBezTo>
                <a:cubicBezTo>
                  <a:pt x="458294" y="2211072"/>
                  <a:pt x="694090" y="2071857"/>
                  <a:pt x="956085" y="2071857"/>
                </a:cubicBezTo>
                <a:close/>
                <a:moveTo>
                  <a:pt x="0" y="0"/>
                </a:moveTo>
                <a:lnTo>
                  <a:pt x="6600525" y="0"/>
                </a:lnTo>
                <a:lnTo>
                  <a:pt x="6486618" y="196155"/>
                </a:lnTo>
                <a:cubicBezTo>
                  <a:pt x="6261242" y="584267"/>
                  <a:pt x="5994130" y="1044253"/>
                  <a:pt x="5677553" y="1589421"/>
                </a:cubicBezTo>
                <a:cubicBezTo>
                  <a:pt x="5555288" y="1815646"/>
                  <a:pt x="5310759" y="1954861"/>
                  <a:pt x="5057496" y="1954861"/>
                </a:cubicBezTo>
                <a:cubicBezTo>
                  <a:pt x="5057496" y="1954861"/>
                  <a:pt x="5057496" y="1954861"/>
                  <a:pt x="1014033" y="1954861"/>
                </a:cubicBezTo>
                <a:cubicBezTo>
                  <a:pt x="752038" y="1954861"/>
                  <a:pt x="516243" y="1815646"/>
                  <a:pt x="385244" y="1589421"/>
                </a:cubicBezTo>
                <a:cubicBezTo>
                  <a:pt x="385244" y="1589421"/>
                  <a:pt x="385244" y="1589421"/>
                  <a:pt x="69234" y="1042874"/>
                </a:cubicBezTo>
                <a:lnTo>
                  <a:pt x="0" y="923133"/>
                </a:lnTo>
                <a:close/>
              </a:path>
            </a:pathLst>
          </a:cu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1112" y="5506057"/>
            <a:ext cx="4153725" cy="1067737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sz="1600" dirty="0">
              <a:latin typeface="Times New Roman"/>
              <a:cs typeface="Times New Roman"/>
            </a:endParaRPr>
          </a:p>
          <a:p>
            <a:r>
              <a:rPr lang="en-US" sz="1600" dirty="0">
                <a:latin typeface="Times New Roman"/>
                <a:cs typeface="Times New Roman"/>
              </a:rPr>
              <a:t>Karolina Cedro, Justyna </a:t>
            </a:r>
            <a:r>
              <a:rPr lang="en-US" sz="1600" dirty="0" err="1">
                <a:latin typeface="Times New Roman"/>
                <a:cs typeface="Times New Roman"/>
              </a:rPr>
              <a:t>Głogowska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 descr="Obraz zawierający tekst, mapa&#10;&#10;Opis wygenerowany przy bardzo wysokim poziomie pewności">
            <a:extLst>
              <a:ext uri="{FF2B5EF4-FFF2-40B4-BE49-F238E27FC236}">
                <a16:creationId xmlns:a16="http://schemas.microsoft.com/office/drawing/2014/main" id="{375BB96F-7AFD-423A-9124-7B68B66DA9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676" y="-299"/>
            <a:ext cx="12203353" cy="6867375"/>
          </a:xfrm>
        </p:spPr>
      </p:pic>
    </p:spTree>
    <p:extLst>
      <p:ext uri="{BB962C8B-B14F-4D97-AF65-F5344CB8AC3E}">
        <p14:creationId xmlns:p14="http://schemas.microsoft.com/office/powerpoint/2010/main" val="1368994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91FB92-9429-46E1-BD8B-5E76D1A88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accent2">
                    <a:lumMod val="75000"/>
                  </a:schemeClr>
                </a:solidFill>
                <a:latin typeface="Brush Script MT"/>
              </a:rPr>
              <a:t>Bitwa Warszawska w datach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882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ED8A927-9AE7-4B46-A446-A07011882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12 sierpnia 1920 r.</a:t>
            </a:r>
            <a:endParaRPr lang="pl-PL" sz="400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B8C9CB-EF8C-4D07-846D-5DAFD1407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1900" dirty="0">
                <a:latin typeface="Times New Roman"/>
                <a:cs typeface="Calibri"/>
              </a:rPr>
              <a:t>Przed udaniem się na front, Piłsudski złożył na ręce premiera Witosa dymisję ze stanowiska Naczelnika Państwa i Naczelnego Wodza-do ewentualnego wykorzystania w wybranym  przez premiera momencie. W związku z przerzuceniem dwóch dywizji z </a:t>
            </a:r>
            <a:r>
              <a:rPr lang="pl-PL" sz="1900" dirty="0" err="1">
                <a:latin typeface="Times New Roman"/>
                <a:cs typeface="Calibri"/>
              </a:rPr>
              <a:t>Piotrogrodu</a:t>
            </a:r>
            <a:r>
              <a:rPr lang="pl-PL" sz="1900" dirty="0">
                <a:latin typeface="Times New Roman"/>
                <a:cs typeface="Calibri"/>
              </a:rPr>
              <a:t> na polski front, Lenin pisał: "Jeżeli z punktu widzenia strategicznego jest to możliwe, to z politycznego dobicie Polski jest sprawą arcyważną". Rozpoczęły się zaciekłe walki o Radzymin. Front Tuchaczewskiego przeszedł do bezpośredniego ataku na Warszawę. Miały mu w tym pomóc dwie armie skierowane rozkazem głównodowodzącego Armią Czerwoną z Frontu Południowo-Zachodniego Stalin wciąż jednak zatrzymywał Armię Konną Budionnego, utrzymując jej kierunek uderzenia na Lwów. Główne siły Tuchaczewskiego obchodziły Warszawę od północy w kierunku na Płock, Toruń i Włocławek.</a:t>
            </a:r>
            <a:endParaRPr lang="pl-PL" sz="19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151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D89CC05-70D2-4BC0-849B-B76AC1AD3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14 sierpnia 1920 r.</a:t>
            </a:r>
            <a:endParaRPr lang="pl-PL" sz="4000" dirty="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DC5F4E-FDEE-4E35-B862-136D95B1C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2000" dirty="0">
                <a:latin typeface="Times New Roman"/>
                <a:cs typeface="Calibri" panose="020F0502020204030204"/>
              </a:rPr>
              <a:t>Wyznaczona przez Radę Obrony Państwa delegacja pokojowa udała się na rokowania do kwatery Tuchaczewskiego w Mińsku. 5. Armia gen. Sikorskiego przeszła do natarcia znad rzeki Wkry, w celu odciążenia zagrożonej pod Radzyminem obrony Warszawy.</a:t>
            </a:r>
            <a:endParaRPr lang="pl-PL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0905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A2BB84B-A2D7-49C0-813C-3A575BB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15 sierpnia 1920 r.</a:t>
            </a:r>
            <a:endParaRPr lang="pl-PL" sz="400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4DE98-3534-43AE-A0FB-B6401C7D5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2000" dirty="0">
                <a:latin typeface="Times New Roman"/>
                <a:cs typeface="Calibri" panose="020F0502020204030204"/>
              </a:rPr>
              <a:t>W krwawych walkach pod Radzyminem 1. Armia gen. F. </a:t>
            </a:r>
            <a:r>
              <a:rPr lang="pl-PL" sz="2000" dirty="0" err="1">
                <a:latin typeface="Times New Roman"/>
                <a:cs typeface="Calibri" panose="020F0502020204030204"/>
              </a:rPr>
              <a:t>Latinika</a:t>
            </a:r>
            <a:r>
              <a:rPr lang="pl-PL" sz="2000" dirty="0">
                <a:latin typeface="Times New Roman"/>
                <a:cs typeface="Calibri" panose="020F0502020204030204"/>
              </a:rPr>
              <a:t> przeszła do kontrnatarcia.</a:t>
            </a:r>
            <a:endParaRPr lang="pl-PL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54991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2386041-B375-4F88-9210-E124A832E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16 sierpnia 1920 r.</a:t>
            </a:r>
            <a:endParaRPr lang="pl-PL" sz="400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DD68AA-6E0A-491D-9593-BDB987E39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2000" dirty="0">
                <a:latin typeface="Times New Roman"/>
                <a:cs typeface="Calibri"/>
              </a:rPr>
              <a:t>Rozpoczęło się decydujące przeciwuderzenie wojsk polskich z rejonu Wieprza w kierunku Mińska Mazowieckiego, Brześcia i Siedlec. Prowadzone przez Piłsudzkiego natarcie, po rozbiciu zgrupowań wojsk sowieckich pod Kockiem i Cycowem, wyszło na tyły oddziałów Tuchaczewskiego, przesuwając front o blisko 50 km.</a:t>
            </a:r>
            <a:endParaRPr lang="pl-PL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1640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75CD54-2CCF-4041-91E1-25CA174EE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3" y="1161288"/>
            <a:ext cx="402090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17-18 sierpnia 1920 r.</a:t>
            </a:r>
            <a:endParaRPr lang="pl-PL" sz="400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ABE657-E832-46AB-BEC8-0A50FE2B9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2000" dirty="0">
                <a:latin typeface="Times New Roman"/>
                <a:cs typeface="Calibri" panose="020F0502020204030204"/>
              </a:rPr>
              <a:t>Wojsko polskie kontynuowało natarcie, rozbijając sowiecką 16. Armię i wypierając stopniowo na wschód 15. Armię. Wobec zagrożenia odcięciem przez dochodzące do granicy z Prusami Wschodnimi oddziały polskie, dowództwo Frontu Zachodniego Armii Czerwonej wydało dyrektywę nakazującą odwrót z linii Wisły. 1. Armia Konna podejmowała w tym czasie nieudane próby opanowania Lwowa. Została zatrzymana pod Zadwórzem (nazwanym później "polskimi Termopilami") przez batalion ochotniczy, który ostatecznie w całości wycięła. Do odwrotu zmusiły jazdę Budionnego nadciągające jednostki polskich 12. i 13. Dywizji. W Mińsku rozpoczęły się polsko-sowieckie rozmowy pokojowe.</a:t>
            </a:r>
            <a:endParaRPr lang="pl-PL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87217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7DBA348-CA3B-4378-BCA7-41B9FBA37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19 sierpnia 1920 r.</a:t>
            </a:r>
            <a:endParaRPr lang="pl-PL" sz="400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7E8E7F-0902-4E87-A9B0-BDAAA65AE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2000" dirty="0">
                <a:latin typeface="Times New Roman"/>
                <a:cs typeface="Calibri" panose="020F0502020204030204"/>
              </a:rPr>
              <a:t>Na północy frontu armie polskie przeszły do zadań pościgowych, odbijając m.in. Brześć. Na południu Siemion Budionny zrezygnował z atakowania Lwowa, kierując się ze swą Armią Konną na Lublin i Krasnystaw.</a:t>
            </a:r>
            <a:endParaRPr lang="pl-PL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03052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0BADE16-F7D0-4F34-945A-73774D824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426251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19-25 sierpnia 1920 r</a:t>
            </a:r>
            <a:r>
              <a:rPr lang="pl-PL" sz="4000">
                <a:solidFill>
                  <a:schemeClr val="accent2">
                    <a:lumMod val="75000"/>
                  </a:schemeClr>
                </a:solidFill>
                <a:cs typeface="Calibri Light"/>
              </a:rPr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2EE313-3314-4EF7-A1FE-6656D520D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56" y="300085"/>
            <a:ext cx="6405433" cy="62722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1600" dirty="0">
                <a:latin typeface="Times New Roman"/>
                <a:cs typeface="Calibri" panose="020F0502020204030204"/>
              </a:rPr>
              <a:t>W związku z rozsiewanymi przez Niemców pogłoskami o upadku Warszawy na Górnym Śląsku rozpoczęły się nasilone wystąpienia antypolskie. W obliczu zagrożenia działająca na tym terenie POW podjęła plan obezwładnienia, a następnie usunięcia niemieckiej policji bezpieczeństwa (</a:t>
            </a:r>
            <a:r>
              <a:rPr lang="pl-PL" sz="1600" dirty="0" err="1">
                <a:latin typeface="Times New Roman"/>
                <a:cs typeface="Calibri" panose="020F0502020204030204"/>
              </a:rPr>
              <a:t>Sipo</a:t>
            </a:r>
            <a:r>
              <a:rPr lang="pl-PL" sz="1600" dirty="0">
                <a:latin typeface="Times New Roman"/>
                <a:cs typeface="Calibri" panose="020F0502020204030204"/>
              </a:rPr>
              <a:t>) z górnośląskiego obszaru plebiscytowego i powołania na jej miejsce-zgodnie z postanowieniami traktatu </a:t>
            </a:r>
            <a:r>
              <a:rPr lang="pl-PL" sz="1600" dirty="0" err="1">
                <a:latin typeface="Times New Roman"/>
                <a:cs typeface="Calibri" panose="020F0502020204030204"/>
              </a:rPr>
              <a:t>wersalskiego-mieszanej</a:t>
            </a:r>
            <a:r>
              <a:rPr lang="pl-PL" sz="1600" dirty="0">
                <a:latin typeface="Times New Roman"/>
                <a:cs typeface="Calibri" panose="020F0502020204030204"/>
              </a:rPr>
              <a:t> policji plebiscytowej. Oddziały POW zgrupowane w dwóch pułkach po 2,6 tys. zbrojnych, zgodnie z rozkazem komendanta POW por. Alfonsa Zgrzebnioka, wystąpiły w nocy z 19 na 20 VIII, wkrótce opanowując niemal całkowicie powiaty: lubliniecki, tarnogórski, bytomski, zabrzański, gliwicki, katowicki, pszczyński, </a:t>
            </a:r>
            <a:r>
              <a:rPr lang="pl-PL" sz="1600" dirty="0" err="1">
                <a:latin typeface="Times New Roman"/>
                <a:cs typeface="Calibri" panose="020F0502020204030204"/>
              </a:rPr>
              <a:t>rybincki</a:t>
            </a:r>
            <a:r>
              <a:rPr lang="pl-PL" sz="1600" dirty="0">
                <a:latin typeface="Times New Roman"/>
                <a:cs typeface="Calibri" panose="020F0502020204030204"/>
              </a:rPr>
              <a:t>, toszecki, królewsko-</a:t>
            </a:r>
            <a:r>
              <a:rPr lang="pl-PL" sz="1600" dirty="0" err="1">
                <a:latin typeface="Times New Roman"/>
                <a:cs typeface="Calibri" panose="020F0502020204030204"/>
              </a:rPr>
              <a:t>hucki</a:t>
            </a:r>
            <a:r>
              <a:rPr lang="pl-PL" sz="1600" dirty="0">
                <a:latin typeface="Times New Roman"/>
                <a:cs typeface="Calibri" panose="020F0502020204030204"/>
              </a:rPr>
              <a:t> i wschodnią część raciborskiego. Wszędzie tam, gdzie było to możliwe, powoływano polskie straże obywatelskie, traktowane jako tymczasowe ogniwa nadzoru porządku publicznego. Akcja powstańcza zakończyła się sukcesem 25 VIII-na wezwanie Wojciecha Korfantego, na którego wywierały nacisk mocarstwa Ententy. Zwycięskie powstanie doprowadziło do wyrażenia przez Międzysojuszniczą Komisję Rządzącą zgody na polskie żądania likwidacji niemieckiej policji bezpieczeństwa i przyspieszenia terminu plebiscytu. POW została rozwiązana i zastąpiona nową organizacją-Samoobroną Śląską pod dowództwem kpt. Mieczysława Palucha.</a:t>
            </a:r>
            <a:endParaRPr lang="pl-PL" sz="16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9592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51ABB1-79DD-403A-A37C-46DC0C200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22 sierpnia 1920 r.</a:t>
            </a:r>
            <a:endParaRPr lang="pl-PL" sz="400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8FFF09-B9D9-4CB9-AE95-A96663219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2000" dirty="0">
                <a:latin typeface="Times New Roman"/>
                <a:cs typeface="Calibri"/>
              </a:rPr>
              <a:t>Wojska polskie zajęły Białystok, biorąc do niewoli, w toku całych walk wokół miasta, przeszło 8 tys. czerwonoarmistów.</a:t>
            </a:r>
            <a:endParaRPr lang="pl-PL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752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Freeform: Shape 36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9" name="Freeform: Shape 38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EF2DFB-0432-47A3-B6FC-1663012C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500" kern="1200">
                <a:solidFill>
                  <a:schemeClr val="accent2">
                    <a:lumMod val="75000"/>
                  </a:schemeClr>
                </a:solidFill>
                <a:latin typeface="Brush Script MT"/>
                <a:cs typeface="Times New Roman"/>
              </a:rPr>
              <a:t>13-25 sierpnia 1920 r.</a:t>
            </a:r>
            <a:br>
              <a:rPr lang="en-US" sz="4500" kern="1200" dirty="0">
                <a:solidFill>
                  <a:schemeClr val="accent2">
                    <a:lumMod val="75000"/>
                  </a:schemeClr>
                </a:solidFill>
                <a:latin typeface="Times New Roman"/>
              </a:rPr>
            </a:br>
            <a:r>
              <a:rPr lang="en-US" sz="4500" kern="1200">
                <a:latin typeface="Times New Roman"/>
                <a:cs typeface="Times New Roman"/>
              </a:rPr>
              <a:t> ma miejsce zwycięska Bitwa Warszawska, następuje przejście wojsk polskich do kontrofensywy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71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3E18D73-43FD-4EB1-BF49-5AA590C23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accent2">
                    <a:lumMod val="75000"/>
                  </a:schemeClr>
                </a:solidFill>
                <a:latin typeface="Brush Script MT"/>
                <a:cs typeface="Calibri Light"/>
              </a:rPr>
              <a:t>25 sierpnia 1920 r.</a:t>
            </a:r>
            <a:endParaRPr lang="pl-PL" sz="4000">
              <a:solidFill>
                <a:schemeClr val="accent2">
                  <a:lumMod val="75000"/>
                </a:schemeClr>
              </a:solidFill>
              <a:latin typeface="Brush Script M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44F3C5-13EE-451F-922B-A50D2F97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pl-PL" sz="1900" dirty="0">
                <a:latin typeface="Times New Roman"/>
                <a:cs typeface="Calibri" panose="020F0502020204030204"/>
              </a:rPr>
              <a:t>Kawaleryjski korpus Armii Czerwonej pod dowództwem Gaja </a:t>
            </a:r>
            <a:r>
              <a:rPr lang="pl-PL" sz="1900" dirty="0" err="1">
                <a:latin typeface="Times New Roman"/>
                <a:cs typeface="Calibri" panose="020F0502020204030204"/>
              </a:rPr>
              <a:t>Bżyszkianca</a:t>
            </a:r>
            <a:r>
              <a:rPr lang="pl-PL" sz="1900" dirty="0">
                <a:latin typeface="Times New Roman"/>
                <a:cs typeface="Calibri" panose="020F0502020204030204"/>
              </a:rPr>
              <a:t>, zagrożony pod Kolnem całkowitym rozbiciem przez polską 4. Armię, przekroczył granicę niemiecką w Prusach wschodnich, uzyskując tam schronienie (podobne jak 6 innych dywizji z pokonanych 3., 4. i 15. Armii sowieckich). Był to ostatni epizod 10-dniowej bitwy warszawskiej. W jej toku zagrażający Polsce bolszewicki Front Zachodni został niemal zupełnie rozbity, tracąc m.in. obok tysięcy poległych, rannych i zmarłych, także ok. 70 tys. żołnierzy, którzy dostali się do polskiej niewoli, oraz ok. 80 tys. czasowo internowanych w Prusach Wschodnich. Polacy stracili ok. 4,5 tys. zabitych, 22 tys. rannych i 10 tys. Zaginionych. Bitwa przyniosła decydujący przełom w działaniach wojennych między Polską a Rosją Sowiecką, otwierając drogę do realnych negocjacji między stronami. Front na odcinku północnym zatrzymał się na linii Brześć-Grodno.</a:t>
            </a:r>
            <a:endParaRPr lang="pl-PL" sz="19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2354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F0F4D77-B03E-4070-AA52-05B923E01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1800" kern="1200">
                <a:latin typeface="Times New Roman"/>
                <a:cs typeface="Times New Roman"/>
              </a:rPr>
              <a:t>Po uzyskaniu niepodległości należało ustlalić granice nowo powstałej Polski. W celu określenia granicy zachodniej i północnej (z Niemcami) konferencja w Wersalu postanowiła, że zosatnie przeprowadzony plebiscyt nadzorowany przez Francję. Natomiast granica wschodnia (z Rosją) pozostała nie wytyczona. W tym czasie wybuchła rewolucja w Niemczech. Na terenach dawnej Rosji powstał Zwiazek Radziecki, który dążył do rozszerzenia swoich wpływów w Europie I niemeicka rewolucja dawała mu do tego okazje. Na jego drodze stanęła jednak  Polska pragnąca odzyskać jak najwięcej ze swoich dawnych wschodnich ziem. Wybuchła wojna między Związkiem Radzieckim a Polską. Armia Czerwona zatrzymała idących na wschód Polaków i wkroczyła na tereny polskie. </a:t>
            </a:r>
            <a:r>
              <a:rPr lang="en-US" sz="1800" b="1" kern="120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W bitwie nad Wisłą wojska radzieckie zostały zwyciężone. Bitwę tę nazwano "cudem nad Wisłą". Polska armia znów ruszyła na wschód. Nowe granice ustalono w Rydze na podstawie zawartego tam traktatu.</a:t>
            </a:r>
            <a:endParaRPr lang="en-US" sz="1800" kern="120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85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 descr="Obraz zawierający tekst, mapa&#10;&#10;Opis wygenerowany przy bardzo wysokim poziomie pewności">
            <a:extLst>
              <a:ext uri="{FF2B5EF4-FFF2-40B4-BE49-F238E27FC236}">
                <a16:creationId xmlns:a16="http://schemas.microsoft.com/office/drawing/2014/main" id="{AFBB506E-D4F4-4926-83DE-2EFB0CCABB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8192"/>
            <a:ext cx="12191999" cy="6868783"/>
          </a:xfrm>
        </p:spPr>
      </p:pic>
    </p:spTree>
    <p:extLst>
      <p:ext uri="{BB962C8B-B14F-4D97-AF65-F5344CB8AC3E}">
        <p14:creationId xmlns:p14="http://schemas.microsoft.com/office/powerpoint/2010/main" val="88247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A98019-BABD-42A6-A692-3523884F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latin typeface="Brush Script MT"/>
                <a:cs typeface="Calibri Light"/>
              </a:rPr>
              <a:t>Bitwa Warszawska</a:t>
            </a:r>
            <a:endParaRPr lang="pl-PL" sz="4000">
              <a:latin typeface="Brush Script MT"/>
              <a:cs typeface="Times New Roman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52CD7E-B5F6-42A3-8E09-91A3367A9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7731"/>
            <a:ext cx="10515600" cy="44468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sz="2200" dirty="0">
                <a:latin typeface="Times New Roman"/>
                <a:cs typeface="Times New Roman"/>
              </a:rPr>
              <a:t>W przededniu Bitwy Warszawskiej stosunek wojsk biorących w niej bezpośredni udział był niekorzystny dla strony polskiej. Wynosił w przybliżeniu 2:3.</a:t>
            </a:r>
            <a:endParaRPr lang="pl-PL" sz="2200" dirty="0">
              <a:cs typeface="Calibri" panose="020F0502020204030204"/>
            </a:endParaRPr>
          </a:p>
          <a:p>
            <a:pPr algn="just"/>
            <a:r>
              <a:rPr lang="pl-PL" sz="2200" dirty="0">
                <a:latin typeface="Times New Roman"/>
                <a:cs typeface="Times New Roman"/>
              </a:rPr>
              <a:t>Bitwa Warszawska rozpoczęła się 14 sierpnia, poprzedzona udanym, acz ryzykownym przegrupowaniem sił polskich. Preludium do niej stanowił bój pod Radzyminem, rozpoczęty 12 sierpnia i zakończony po trzech dniach odstąpieniem bolszewików, co dla obrońców Warszawy maiło wielkie psychologiczne znaczenie. Dowództwo 16. Armii RKKA prawdopodobnie zbagatelizowano to niepowodzenie, nadal uznając za możliwe zdobycie stolicy Polski z marszu, w ciągu dwóch-trzech dni.</a:t>
            </a:r>
          </a:p>
          <a:p>
            <a:pPr algn="just"/>
            <a:r>
              <a:rPr lang="pl-PL" sz="2200" dirty="0">
                <a:latin typeface="Times New Roman"/>
                <a:cs typeface="Times New Roman"/>
              </a:rPr>
              <a:t>Świadczy o tym zarówno 12-godzinne ultimatum z żądaniem poddania miasta, wystosowane najprawdopodobniej 14 sierpnia, jak i datowana na 15 sierpnia "Odezwa do ludności Warszawy" zakładająca, iż tego dnia jednostki bolszewickie opanują miasto.</a:t>
            </a:r>
          </a:p>
          <a:p>
            <a:pPr algn="just"/>
            <a:endParaRPr lang="pl-PL" sz="2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167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2DB8570-BFE1-4BC5-8EAC-3565ACAC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latin typeface="Brush Script MT"/>
                <a:ea typeface="+mj-lt"/>
                <a:cs typeface="+mj-lt"/>
              </a:rPr>
              <a:t>Bitwa Warszawska</a:t>
            </a:r>
            <a:endParaRPr lang="pl-PL">
              <a:latin typeface="Brush Script MT"/>
              <a:cs typeface="Calibri Light" panose="020F03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4AF4D9-9EFA-4069-8E47-58E8AB478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9146"/>
            <a:ext cx="10515600" cy="41030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200" dirty="0">
                <a:latin typeface="Times New Roman"/>
                <a:cs typeface="Times New Roman"/>
              </a:rPr>
              <a:t>Sama bitwa miała trzy fazy:</a:t>
            </a:r>
            <a:endParaRPr lang="pl-PL" sz="2200" dirty="0">
              <a:latin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pl-PL" sz="2200" dirty="0">
                <a:latin typeface="Times New Roman"/>
                <a:cs typeface="Times New Roman"/>
              </a:rPr>
              <a:t>-bój na przedmościu warszawskim,</a:t>
            </a:r>
          </a:p>
          <a:p>
            <a:pPr marL="0" indent="0">
              <a:buNone/>
            </a:pPr>
            <a:r>
              <a:rPr lang="pl-PL" sz="2200" dirty="0">
                <a:latin typeface="Times New Roman"/>
                <a:cs typeface="Times New Roman"/>
              </a:rPr>
              <a:t>-walki na modlińskim obszarze operacyjnym,</a:t>
            </a:r>
          </a:p>
          <a:p>
            <a:pPr marL="0" indent="0">
              <a:buNone/>
            </a:pPr>
            <a:r>
              <a:rPr lang="pl-PL" sz="2200" dirty="0">
                <a:latin typeface="Times New Roman"/>
                <a:cs typeface="Times New Roman"/>
              </a:rPr>
              <a:t>-rozstrzygające o przebiegu całej wojny zaskakujące uderzenie znad Wieprza.</a:t>
            </a:r>
          </a:p>
          <a:p>
            <a:pPr marL="342900" indent="-342900" algn="just"/>
            <a:r>
              <a:rPr lang="pl-PL" sz="2200" dirty="0">
                <a:latin typeface="Times New Roman"/>
                <a:cs typeface="Times New Roman"/>
              </a:rPr>
              <a:t>Początkowo główne działania koncentrowały się wokół Radzymina i nad Wkrą, gdzie ciężki bój toczyła dowodzona przez gen. Władysława Sikorskiego 5. armia. Udało się jej wbić klinem pomiędzy 3. i 15. armie RKKA, dezorganizując front. Odcięta od swego sztabu 4. armia RKKA w ogóle nie weszła do bitwy, a armie 3. i 15., usiłując przywrócić sprawność bojową, musiały cofnąć się ponad 15 km.</a:t>
            </a:r>
          </a:p>
        </p:txBody>
      </p:sp>
    </p:spTree>
    <p:extLst>
      <p:ext uri="{BB962C8B-B14F-4D97-AF65-F5344CB8AC3E}">
        <p14:creationId xmlns:p14="http://schemas.microsoft.com/office/powerpoint/2010/main" val="4164437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2DB8570-BFE1-4BC5-8EAC-3565ACAC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latin typeface="Brush Script MT"/>
                <a:ea typeface="+mj-lt"/>
                <a:cs typeface="+mj-lt"/>
              </a:rPr>
              <a:t>Bitwa Warszawska</a:t>
            </a:r>
            <a:endParaRPr lang="pl-PL">
              <a:latin typeface="Brush Script MT"/>
              <a:cs typeface="Calibri Light" panose="020F03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4AF4D9-9EFA-4069-8E47-58E8AB478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9146"/>
            <a:ext cx="10515600" cy="41030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sz="2200" dirty="0">
                <a:latin typeface="Times New Roman"/>
                <a:cs typeface="Times New Roman"/>
              </a:rPr>
              <a:t>Ciężkie walki na środkowym odcinku frontu, gdzie dowodzona przez gen. Franciszka </a:t>
            </a:r>
            <a:r>
              <a:rPr lang="pl-PL" sz="2200" dirty="0" err="1">
                <a:latin typeface="Times New Roman"/>
                <a:cs typeface="Times New Roman"/>
              </a:rPr>
              <a:t>Latinika</a:t>
            </a:r>
            <a:r>
              <a:rPr lang="pl-PL" sz="2200" dirty="0">
                <a:latin typeface="Times New Roman"/>
                <a:cs typeface="Times New Roman"/>
              </a:rPr>
              <a:t> 1. armia oraz 2. armia pod dowództwem gen. Bolesława </a:t>
            </a:r>
            <a:r>
              <a:rPr lang="pl-PL" sz="2200" dirty="0" err="1">
                <a:latin typeface="Times New Roman"/>
                <a:cs typeface="Times New Roman"/>
              </a:rPr>
              <a:t>Roji</a:t>
            </a:r>
            <a:r>
              <a:rPr lang="pl-PL" sz="2200" dirty="0">
                <a:latin typeface="Times New Roman"/>
                <a:cs typeface="Times New Roman"/>
              </a:rPr>
              <a:t> z wielką determinacją broniły się przed atakami 16. armii RKKA, odciągnęły uwagę bolszewików od kierunku południowego. Zupełnym więc zaskoczeniem było rozpoczęte 16 sierpnia - dzień wcześniej, niż przewidywał plan – natarcie na tyły frontu Tuchaczewskiego Grupy Uderzeniowej znad Wieprza. Impet polskiego uderzenia, wynikający także z nadmiernego oderwania pierwszej linii sowieckiej od zaplecza, spowodował, jak wspomina marszałek Piłsudzki, że "dywizje szły prawie bez kontaktu z nieprzyjacielem (…) tego dnia (…) przebiegły po dobrych trzydzieści kilka kilometrów (…). Wydawało mi się, że śnię".</a:t>
            </a:r>
          </a:p>
        </p:txBody>
      </p:sp>
    </p:spTree>
    <p:extLst>
      <p:ext uri="{BB962C8B-B14F-4D97-AF65-F5344CB8AC3E}">
        <p14:creationId xmlns:p14="http://schemas.microsoft.com/office/powerpoint/2010/main" val="2579379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2DB8570-BFE1-4BC5-8EAC-3565ACAC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latin typeface="Brush Script MT"/>
                <a:ea typeface="+mj-lt"/>
                <a:cs typeface="+mj-lt"/>
              </a:rPr>
              <a:t>Bitwa Warszawska</a:t>
            </a:r>
            <a:endParaRPr lang="pl-PL">
              <a:latin typeface="Brush Script MT"/>
              <a:cs typeface="Calibri Light" panose="020F03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4AF4D9-9EFA-4069-8E47-58E8AB478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9146"/>
            <a:ext cx="10515600" cy="41030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sz="2200" dirty="0">
                <a:latin typeface="Times New Roman"/>
                <a:cs typeface="Times New Roman"/>
              </a:rPr>
              <a:t>Wcześniej decyzja sowiecka o szturmowaniu przez Front Południowy Lwowa okazała się dla bolszewików katastrofalna, a próba jej rewizji nieudana i spóźniona. Lekceważona przez Tuchaczewskiego armia polska zaczęła brać srogi odwet, ułatwiony przez brak koordynacji działań sowieckich, spowodowane uderzeniem znad Wieprza zerwanie łączności sztabu Tuchaczewskiego z poszczególnymi armiami i rozproszenie Grupy </a:t>
            </a:r>
            <a:r>
              <a:rPr lang="pl-PL" sz="2200" dirty="0" err="1">
                <a:latin typeface="Times New Roman"/>
                <a:cs typeface="Times New Roman"/>
              </a:rPr>
              <a:t>Mozyrskiej</a:t>
            </a:r>
            <a:r>
              <a:rPr lang="pl-PL" sz="2200" dirty="0">
                <a:latin typeface="Times New Roman"/>
                <a:cs typeface="Times New Roman"/>
              </a:rPr>
              <a:t>, jak też znakomitą pracę polskich radio-kryptologów, przechwytujących sowieckie rozkazy.</a:t>
            </a:r>
          </a:p>
          <a:p>
            <a:pPr marL="0" indent="0" algn="just">
              <a:buNone/>
            </a:pPr>
            <a:endParaRPr lang="pl-PL" sz="2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3776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2DB8570-BFE1-4BC5-8EAC-3565ACAC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latin typeface="Brush Script MT"/>
                <a:ea typeface="+mj-lt"/>
                <a:cs typeface="+mj-lt"/>
              </a:rPr>
              <a:t>Bitwa Warszawska</a:t>
            </a:r>
            <a:endParaRPr lang="pl-PL">
              <a:latin typeface="Brush Script MT"/>
              <a:cs typeface="Calibri Light" panose="020F03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4AF4D9-9EFA-4069-8E47-58E8AB478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9146"/>
            <a:ext cx="10515600" cy="41030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sz="2200" dirty="0">
                <a:latin typeface="Times New Roman"/>
                <a:cs typeface="Times New Roman"/>
              </a:rPr>
              <a:t>Już 17 sierpnia szturmująca znad Wieprza Grupa Uderzeniowa zajęła Mińsk Mazowiecki i Siedlce. Na wiadomość o polskiej ofensywie i jej zaskakujących postępach 18 sierpnia Tuchaczewski wydał rozkaz do wycofania się. Liczył na opanowanie chaosu. Z uwagi na tempo polskiego natarcia nie był jednak w stanie tego dokonać. Jego armie częściowo poszły w rozsypkę, częściowo przekroczyły granicę Prus Wschodnich, gdzie zostały </a:t>
            </a:r>
            <a:r>
              <a:rPr lang="pl-PL" sz="2200" dirty="0" err="1">
                <a:latin typeface="Times New Roman"/>
                <a:cs typeface="Times New Roman"/>
              </a:rPr>
              <a:t>internowane-teoretycznie</a:t>
            </a:r>
            <a:r>
              <a:rPr lang="pl-PL" sz="2200" dirty="0">
                <a:latin typeface="Times New Roman"/>
                <a:cs typeface="Times New Roman"/>
              </a:rPr>
              <a:t>, w praktyce wkrótce małymi grupkami czerwonoarmiści "</a:t>
            </a:r>
            <a:r>
              <a:rPr lang="pl-PL" sz="2200" dirty="0" err="1">
                <a:latin typeface="Times New Roman"/>
                <a:cs typeface="Times New Roman"/>
              </a:rPr>
              <a:t>przesiąknęli</a:t>
            </a:r>
            <a:r>
              <a:rPr lang="pl-PL" sz="2200" dirty="0">
                <a:latin typeface="Times New Roman"/>
                <a:cs typeface="Times New Roman"/>
              </a:rPr>
              <a:t>" na teren </a:t>
            </a:r>
            <a:r>
              <a:rPr lang="pl-PL" sz="2200" dirty="0" err="1">
                <a:latin typeface="Times New Roman"/>
                <a:cs typeface="Times New Roman"/>
              </a:rPr>
              <a:t>Grodzieńszczyzny</a:t>
            </a:r>
            <a:r>
              <a:rPr lang="pl-PL" sz="2200" dirty="0">
                <a:latin typeface="Times New Roman"/>
                <a:cs typeface="Times New Roman"/>
              </a:rPr>
              <a:t> i powrócili na front. Spóźniona próba włączenia się do walki Frontu Południowo-Zachodniego-atak konnicy Budionnego na Zamość-została odparta przez wojska polsko-ukraińskie. Pchany przez 3. i 6. polskie armie Frontu Południowo-Zachodni oparł się dopiero na linii Pińsk-Sarny-</a:t>
            </a:r>
            <a:r>
              <a:rPr lang="pl-PL" sz="2200" dirty="0" err="1">
                <a:latin typeface="Times New Roman"/>
                <a:cs typeface="Times New Roman"/>
              </a:rPr>
              <a:t>Płoskirów</a:t>
            </a:r>
            <a:r>
              <a:rPr lang="pl-PL" sz="2200" dirty="0">
                <a:latin typeface="Times New Roman"/>
                <a:cs typeface="Times New Roman"/>
              </a:rPr>
              <a:t>-</a:t>
            </a:r>
            <a:r>
              <a:rPr lang="pl-PL" sz="2200" dirty="0" err="1">
                <a:latin typeface="Times New Roman"/>
                <a:cs typeface="Times New Roman"/>
              </a:rPr>
              <a:t>Jampol</a:t>
            </a:r>
            <a:r>
              <a:rPr lang="pl-PL" sz="2200" dirty="0">
                <a:latin typeface="Times New Roman"/>
                <a:cs typeface="Times New Roman"/>
              </a:rPr>
              <a:t>. M. in. 31 sierpnia pod Komarowem </a:t>
            </a:r>
            <a:r>
              <a:rPr lang="pl-PL" sz="2200" dirty="0" err="1">
                <a:latin typeface="Times New Roman"/>
                <a:cs typeface="Times New Roman"/>
              </a:rPr>
              <a:t>Konarmia</a:t>
            </a:r>
            <a:r>
              <a:rPr lang="pl-PL" sz="2200" dirty="0">
                <a:latin typeface="Times New Roman"/>
                <a:cs typeface="Times New Roman"/>
              </a:rPr>
              <a:t> poniosła jedyną w swej historii klęskę.</a:t>
            </a:r>
          </a:p>
        </p:txBody>
      </p:sp>
    </p:spTree>
    <p:extLst>
      <p:ext uri="{BB962C8B-B14F-4D97-AF65-F5344CB8AC3E}">
        <p14:creationId xmlns:p14="http://schemas.microsoft.com/office/powerpoint/2010/main" val="4242001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3</TotalTime>
  <Words>1351</Words>
  <Application>Microsoft Office PowerPoint</Application>
  <PresentationFormat>Panoramiczny</PresentationFormat>
  <Paragraphs>40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Brush Script MT</vt:lpstr>
      <vt:lpstr>Calibri</vt:lpstr>
      <vt:lpstr>Calibri Light</vt:lpstr>
      <vt:lpstr>Times New Roman</vt:lpstr>
      <vt:lpstr>Vivaldi</vt:lpstr>
      <vt:lpstr>Office Theme</vt:lpstr>
      <vt:lpstr>Bitwa warszawska 1920 r.</vt:lpstr>
      <vt:lpstr>13-25 sierpnia 1920 r.  ma miejsce zwycięska Bitwa Warszawska, następuje przejście wojsk polskich do kontrofensywy</vt:lpstr>
      <vt:lpstr>Po uzyskaniu niepodległości należało ustlalić granice nowo powstałej Polski. W celu określenia granicy zachodniej i północnej (z Niemcami) konferencja w Wersalu postanowiła, że zosatnie przeprowadzony plebiscyt nadzorowany przez Francję. Natomiast granica wschodnia (z Rosją) pozostała nie wytyczona. W tym czasie wybuchła rewolucja w Niemczech. Na terenach dawnej Rosji powstał Zwiazek Radziecki, który dążył do rozszerzenia swoich wpływów w Europie I niemeicka rewolucja dawała mu do tego okazje. Na jego drodze stanęła jednak  Polska pragnąca odzyskać jak najwięcej ze swoich dawnych wschodnich ziem. Wybuchła wojna między Związkiem Radzieckim a Polską. Armia Czerwona zatrzymała idących na wschód Polaków i wkroczyła na tereny polskie. W bitwie nad Wisłą wojska radzieckie zostały zwyciężone. Bitwę tę nazwano "cudem nad Wisłą". Polska armia znów ruszyła na wschód. Nowe granice ustalono w Rydze na podstawie zawartego tam traktatu.</vt:lpstr>
      <vt:lpstr>Prezentacja programu PowerPoint</vt:lpstr>
      <vt:lpstr>Bitwa Warszawska</vt:lpstr>
      <vt:lpstr>Bitwa Warszawska</vt:lpstr>
      <vt:lpstr>Bitwa Warszawska</vt:lpstr>
      <vt:lpstr>Bitwa Warszawska</vt:lpstr>
      <vt:lpstr>Bitwa Warszawska</vt:lpstr>
      <vt:lpstr>Prezentacja programu PowerPoint</vt:lpstr>
      <vt:lpstr>Bitwa Warszawska w datach</vt:lpstr>
      <vt:lpstr>12 sierpnia 1920 r.</vt:lpstr>
      <vt:lpstr>14 sierpnia 1920 r.</vt:lpstr>
      <vt:lpstr>15 sierpnia 1920 r.</vt:lpstr>
      <vt:lpstr>16 sierpnia 1920 r.</vt:lpstr>
      <vt:lpstr>17-18 sierpnia 1920 r.</vt:lpstr>
      <vt:lpstr>19 sierpnia 1920 r.</vt:lpstr>
      <vt:lpstr>19-25 sierpnia 1920 r.</vt:lpstr>
      <vt:lpstr>22 sierpnia 1920 r.</vt:lpstr>
      <vt:lpstr>25 sierpnia 1920 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Karolina Cedro</dc:creator>
  <cp:lastModifiedBy>Karolina Cedro</cp:lastModifiedBy>
  <cp:revision>1410</cp:revision>
  <dcterms:created xsi:type="dcterms:W3CDTF">2020-06-16T21:57:04Z</dcterms:created>
  <dcterms:modified xsi:type="dcterms:W3CDTF">2020-06-22T13:56:38Z</dcterms:modified>
</cp:coreProperties>
</file>