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998F9A5-E79D-4F74-BA67-AB7A86B0A2BA}" type="datetimeFigureOut">
              <a:rPr lang="pl-PL" smtClean="0"/>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C6BF2-D6BF-492B-8EE9-77AA2E7BB11A}"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612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98F9A5-E79D-4F74-BA67-AB7A86B0A2BA}" type="datetimeFigureOut">
              <a:rPr lang="pl-PL" smtClean="0"/>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48948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98F9A5-E79D-4F74-BA67-AB7A86B0A2BA}" type="datetimeFigureOut">
              <a:rPr lang="pl-PL" smtClean="0"/>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C6BF2-D6BF-492B-8EE9-77AA2E7BB11A}"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50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4" name="Rectangle 6"/>
          <p:cNvSpPr/>
          <p:nvPr userDrawn="1"/>
        </p:nvSpPr>
        <p:spPr>
          <a:xfrm>
            <a:off x="1" y="0"/>
            <a:ext cx="844761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1800" dirty="0"/>
              <a:t> </a:t>
            </a:r>
          </a:p>
        </p:txBody>
      </p:sp>
      <p:sp>
        <p:nvSpPr>
          <p:cNvPr id="5" name="Rectangle 7"/>
          <p:cNvSpPr/>
          <p:nvPr userDrawn="1"/>
        </p:nvSpPr>
        <p:spPr>
          <a:xfrm>
            <a:off x="4224867" y="5483226"/>
            <a:ext cx="4222751" cy="125413"/>
          </a:xfrm>
          <a:prstGeom prst="rect">
            <a:avLst/>
          </a:prstGeom>
          <a:solidFill>
            <a:srgbClr val="CDA11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800"/>
          </a:p>
        </p:txBody>
      </p:sp>
      <p:sp>
        <p:nvSpPr>
          <p:cNvPr id="6" name="Rectangle 8"/>
          <p:cNvSpPr/>
          <p:nvPr userDrawn="1"/>
        </p:nvSpPr>
        <p:spPr>
          <a:xfrm>
            <a:off x="2112434" y="5483226"/>
            <a:ext cx="2112433" cy="125413"/>
          </a:xfrm>
          <a:prstGeom prst="rect">
            <a:avLst/>
          </a:prstGeom>
          <a:solidFill>
            <a:srgbClr val="3049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800"/>
          </a:p>
        </p:txBody>
      </p:sp>
      <p:sp>
        <p:nvSpPr>
          <p:cNvPr id="7" name="Rectangle 9"/>
          <p:cNvSpPr/>
          <p:nvPr userDrawn="1"/>
        </p:nvSpPr>
        <p:spPr>
          <a:xfrm>
            <a:off x="1" y="5483226"/>
            <a:ext cx="2112433" cy="125413"/>
          </a:xfrm>
          <a:prstGeom prst="rect">
            <a:avLst/>
          </a:prstGeom>
          <a:solidFill>
            <a:srgbClr val="BA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800"/>
          </a:p>
        </p:txBody>
      </p:sp>
      <p:pic>
        <p:nvPicPr>
          <p:cNvPr id="8" name="Pictur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95318" y="4868863"/>
            <a:ext cx="2683933" cy="173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5"/>
          <p:cNvSpPr txBox="1"/>
          <p:nvPr userDrawn="1"/>
        </p:nvSpPr>
        <p:spPr>
          <a:xfrm>
            <a:off x="3503084" y="6021388"/>
            <a:ext cx="4417483" cy="615950"/>
          </a:xfrm>
          <a:prstGeom prst="rect">
            <a:avLst/>
          </a:prstGeom>
          <a:noFill/>
        </p:spPr>
        <p:txBody>
          <a:bodyPr lIns="0" tIns="0" rIns="0" bIns="0">
            <a:spAutoFit/>
          </a:bodyPr>
          <a:lstStyle/>
          <a:p>
            <a:pPr algn="r">
              <a:lnSpc>
                <a:spcPts val="1550"/>
              </a:lnSpc>
              <a:defRPr/>
            </a:pPr>
            <a:endParaRPr lang="en-GB" sz="1550" dirty="0">
              <a:solidFill>
                <a:schemeClr val="bg1"/>
              </a:solidFill>
              <a:latin typeface="+mn-lt"/>
            </a:endParaRPr>
          </a:p>
          <a:p>
            <a:pPr algn="r">
              <a:lnSpc>
                <a:spcPts val="1550"/>
              </a:lnSpc>
              <a:defRPr/>
            </a:pPr>
            <a:r>
              <a:rPr lang="en-GB" sz="1550" dirty="0">
                <a:solidFill>
                  <a:schemeClr val="bg1"/>
                </a:solidFill>
                <a:latin typeface="+mn-lt"/>
              </a:rPr>
              <a:t>www.</a:t>
            </a:r>
            <a:r>
              <a:rPr lang="pl-PL" sz="1550" dirty="0" err="1">
                <a:solidFill>
                  <a:schemeClr val="bg1"/>
                </a:solidFill>
                <a:latin typeface="+mn-lt"/>
              </a:rPr>
              <a:t>rodm-gorzowwielkopolski</a:t>
            </a:r>
            <a:r>
              <a:rPr lang="en-GB" sz="1550" dirty="0">
                <a:solidFill>
                  <a:schemeClr val="bg1"/>
                </a:solidFill>
                <a:latin typeface="+mn-lt"/>
              </a:rPr>
              <a:t>.</a:t>
            </a:r>
            <a:r>
              <a:rPr lang="en-GB" sz="1550" dirty="0" err="1">
                <a:solidFill>
                  <a:schemeClr val="bg1"/>
                </a:solidFill>
                <a:latin typeface="+mn-lt"/>
              </a:rPr>
              <a:t>pl</a:t>
            </a:r>
            <a:endParaRPr lang="en-GB" sz="1550" dirty="0">
              <a:solidFill>
                <a:schemeClr val="bg1"/>
              </a:solidFill>
              <a:latin typeface="+mn-lt"/>
            </a:endParaRPr>
          </a:p>
          <a:p>
            <a:pPr algn="r">
              <a:lnSpc>
                <a:spcPts val="1550"/>
              </a:lnSpc>
              <a:defRPr/>
            </a:pPr>
            <a:r>
              <a:rPr lang="pl-PL" sz="1550" dirty="0" err="1">
                <a:solidFill>
                  <a:schemeClr val="bg1"/>
                </a:solidFill>
                <a:latin typeface="+mn-lt"/>
              </a:rPr>
              <a:t>rodm</a:t>
            </a:r>
            <a:r>
              <a:rPr lang="en-GB" sz="1550" dirty="0">
                <a:solidFill>
                  <a:schemeClr val="bg1"/>
                </a:solidFill>
                <a:latin typeface="+mn-lt"/>
              </a:rPr>
              <a:t>@</a:t>
            </a:r>
            <a:r>
              <a:rPr lang="pl-PL" sz="1550" dirty="0" err="1">
                <a:solidFill>
                  <a:schemeClr val="bg1"/>
                </a:solidFill>
                <a:latin typeface="+mn-lt"/>
              </a:rPr>
              <a:t>rodm-gorzowwielkopolski</a:t>
            </a:r>
            <a:r>
              <a:rPr lang="pl-PL" sz="1550" dirty="0">
                <a:solidFill>
                  <a:schemeClr val="bg1"/>
                </a:solidFill>
                <a:latin typeface="+mn-lt"/>
              </a:rPr>
              <a:t>.</a:t>
            </a:r>
            <a:r>
              <a:rPr lang="en-GB" sz="1550" dirty="0" err="1">
                <a:solidFill>
                  <a:schemeClr val="bg1"/>
                </a:solidFill>
                <a:latin typeface="+mn-lt"/>
              </a:rPr>
              <a:t>pl</a:t>
            </a:r>
            <a:endParaRPr lang="pl-PL" sz="1550" dirty="0">
              <a:solidFill>
                <a:schemeClr val="bg1"/>
              </a:solidFill>
            </a:endParaRPr>
          </a:p>
        </p:txBody>
      </p:sp>
      <p:pic>
        <p:nvPicPr>
          <p:cNvPr id="10" name="Obraz 1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167284" y="587375"/>
            <a:ext cx="2302933"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91478" y="2088042"/>
            <a:ext cx="6525749" cy="2133047"/>
          </a:xfrm>
        </p:spPr>
        <p:txBody>
          <a:bodyPr lIns="0" tIns="0" rIns="0" bIns="0">
            <a:noAutofit/>
          </a:bodyPr>
          <a:lstStyle>
            <a:lvl1pPr algn="r">
              <a:lnSpc>
                <a:spcPts val="5150"/>
              </a:lnSpc>
              <a:defRPr sz="5150" baseline="0">
                <a:solidFill>
                  <a:schemeClr val="bg1"/>
                </a:solidFill>
              </a:defRPr>
            </a:lvl1pPr>
          </a:lstStyle>
          <a:p>
            <a:r>
              <a:rPr lang="pl-PL"/>
              <a:t>Kliknij, aby edytować styl</a:t>
            </a:r>
            <a:endParaRPr lang="pl-PL" dirty="0"/>
          </a:p>
        </p:txBody>
      </p:sp>
      <p:sp>
        <p:nvSpPr>
          <p:cNvPr id="3" name="Subtitle 2"/>
          <p:cNvSpPr>
            <a:spLocks noGrp="1"/>
          </p:cNvSpPr>
          <p:nvPr>
            <p:ph type="subTitle" idx="1"/>
          </p:nvPr>
        </p:nvSpPr>
        <p:spPr>
          <a:xfrm>
            <a:off x="2497899" y="4437112"/>
            <a:ext cx="5419328" cy="792088"/>
          </a:xfrm>
        </p:spPr>
        <p:txBody>
          <a:bodyPr lIns="0" tIns="0" rIns="0" bIns="0">
            <a:noAutofit/>
          </a:bodyPr>
          <a:lstStyle>
            <a:lvl1pPr marL="0" indent="0" algn="r">
              <a:lnSpc>
                <a:spcPts val="2570"/>
              </a:lnSpc>
              <a:spcBef>
                <a:spcPts val="0"/>
              </a:spcBef>
              <a:buNone/>
              <a:defRPr sz="257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Tree>
    <p:extLst>
      <p:ext uri="{BB962C8B-B14F-4D97-AF65-F5344CB8AC3E}">
        <p14:creationId xmlns:p14="http://schemas.microsoft.com/office/powerpoint/2010/main" val="330469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98F9A5-E79D-4F74-BA67-AB7A86B0A2BA}" type="datetimeFigureOut">
              <a:rPr lang="pl-PL" smtClean="0"/>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1774007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98F9A5-E79D-4F74-BA67-AB7A86B0A2BA}" type="datetimeFigureOut">
              <a:rPr lang="pl-PL" smtClean="0"/>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C6BF2-D6BF-492B-8EE9-77AA2E7BB11A}"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300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98F9A5-E79D-4F74-BA67-AB7A86B0A2BA}" type="datetimeFigureOut">
              <a:rPr lang="pl-PL" smtClean="0"/>
              <a:t>07.05.2020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1641981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998F9A5-E79D-4F74-BA67-AB7A86B0A2BA}" type="datetimeFigureOut">
              <a:rPr lang="pl-PL" smtClean="0"/>
              <a:t>07.05.2020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328143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998F9A5-E79D-4F74-BA67-AB7A86B0A2BA}" type="datetimeFigureOut">
              <a:rPr lang="pl-PL" smtClean="0"/>
              <a:t>07.05.2020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2348034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8F9A5-E79D-4F74-BA67-AB7A86B0A2BA}" type="datetimeFigureOut">
              <a:rPr lang="pl-PL" smtClean="0"/>
              <a:t>07.05.2020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120504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998F9A5-E79D-4F74-BA67-AB7A86B0A2BA}" type="datetimeFigureOut">
              <a:rPr lang="pl-PL" smtClean="0"/>
              <a:t>07.05.2020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C6BF2-D6BF-492B-8EE9-77AA2E7BB11A}" type="slidenum">
              <a:rPr lang="pl-PL" smtClean="0"/>
              <a:t>‹#›</a:t>
            </a:fld>
            <a:endParaRPr lang="pl-PL"/>
          </a:p>
        </p:txBody>
      </p:sp>
    </p:spTree>
    <p:extLst>
      <p:ext uri="{BB962C8B-B14F-4D97-AF65-F5344CB8AC3E}">
        <p14:creationId xmlns:p14="http://schemas.microsoft.com/office/powerpoint/2010/main" val="100161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998F9A5-E79D-4F74-BA67-AB7A86B0A2BA}" type="datetimeFigureOut">
              <a:rPr lang="pl-PL" smtClean="0"/>
              <a:t>07.05.2020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C6BF2-D6BF-492B-8EE9-77AA2E7BB11A}"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98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998F9A5-E79D-4F74-BA67-AB7A86B0A2BA}" type="datetimeFigureOut">
              <a:rPr lang="pl-PL" smtClean="0"/>
              <a:t>07.05.2020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59C6BF2-D6BF-492B-8EE9-77AA2E7BB11A}"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59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6441" y="1484784"/>
            <a:ext cx="6120680" cy="2520280"/>
          </a:xfrm>
        </p:spPr>
        <p:txBody>
          <a:bodyPr rtlCol="0"/>
          <a:lstStyle/>
          <a:p>
            <a:pPr>
              <a:defRPr/>
            </a:pPr>
            <a:r>
              <a:rPr lang="pl-PL" dirty="0"/>
              <a:t>Wymiar polityczny bezpieczeństwa kulturowego</a:t>
            </a:r>
          </a:p>
        </p:txBody>
      </p:sp>
      <p:sp>
        <p:nvSpPr>
          <p:cNvPr id="3" name="Subtitle 2"/>
          <p:cNvSpPr>
            <a:spLocks noGrp="1"/>
          </p:cNvSpPr>
          <p:nvPr>
            <p:ph type="subTitle" idx="1"/>
          </p:nvPr>
        </p:nvSpPr>
        <p:spPr>
          <a:xfrm>
            <a:off x="1992314" y="4437063"/>
            <a:ext cx="5468937" cy="792162"/>
          </a:xfrm>
        </p:spPr>
        <p:txBody>
          <a:bodyPr rtlCol="0"/>
          <a:lstStyle/>
          <a:p>
            <a:pPr>
              <a:spcAft>
                <a:spcPts val="0"/>
              </a:spcAft>
              <a:defRPr/>
            </a:pPr>
            <a:endParaRPr lang="pl-PL" sz="1600" dirty="0"/>
          </a:p>
          <a:p>
            <a:pPr algn="l">
              <a:spcAft>
                <a:spcPts val="0"/>
              </a:spcAft>
              <a:defRPr/>
            </a:pPr>
            <a:r>
              <a:rPr lang="pl-PL" sz="1600" dirty="0"/>
              <a:t>Prof. AJP dr hab. Beata A. Orłowska</a:t>
            </a:r>
          </a:p>
        </p:txBody>
      </p:sp>
    </p:spTree>
    <p:extLst>
      <p:ext uri="{BB962C8B-B14F-4D97-AF65-F5344CB8AC3E}">
        <p14:creationId xmlns:p14="http://schemas.microsoft.com/office/powerpoint/2010/main" val="3295336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8E1BF2-63B8-45A1-BD49-473EB3C11B0F}"/>
              </a:ext>
            </a:extLst>
          </p:cNvPr>
          <p:cNvSpPr>
            <a:spLocks noGrp="1"/>
          </p:cNvSpPr>
          <p:nvPr>
            <p:ph type="title"/>
          </p:nvPr>
        </p:nvSpPr>
        <p:spPr/>
        <p:txBody>
          <a:bodyPr/>
          <a:lstStyle/>
          <a:p>
            <a:r>
              <a:rPr lang="pl-PL" dirty="0"/>
              <a:t>Bezpieczeństwo kulturowe w unii europejskiej</a:t>
            </a:r>
          </a:p>
        </p:txBody>
      </p:sp>
      <p:sp>
        <p:nvSpPr>
          <p:cNvPr id="3" name="Symbol zastępczy zawartości 2">
            <a:extLst>
              <a:ext uri="{FF2B5EF4-FFF2-40B4-BE49-F238E27FC236}">
                <a16:creationId xmlns:a16="http://schemas.microsoft.com/office/drawing/2014/main" id="{B3C92EC8-0DDC-4994-A12C-3360D9293346}"/>
              </a:ext>
            </a:extLst>
          </p:cNvPr>
          <p:cNvSpPr>
            <a:spLocks noGrp="1"/>
          </p:cNvSpPr>
          <p:nvPr>
            <p:ph idx="1"/>
          </p:nvPr>
        </p:nvSpPr>
        <p:spPr>
          <a:xfrm>
            <a:off x="410966" y="1756881"/>
            <a:ext cx="11507056" cy="4982965"/>
          </a:xfrm>
        </p:spPr>
        <p:txBody>
          <a:bodyPr/>
          <a:lstStyle/>
          <a:p>
            <a:r>
              <a:rPr lang="pl-PL" dirty="0"/>
              <a:t>Obecnie kultura jest traktowana jako istotny komponent w procesie integracji europejskiej, jednak dopiero </a:t>
            </a:r>
            <a:r>
              <a:rPr lang="pl-PL" i="1" dirty="0"/>
              <a:t>Traktat o Unii Europejskiej </a:t>
            </a:r>
            <a:r>
              <a:rPr lang="pl-PL" dirty="0"/>
              <a:t>zawierał przepisy dotyczące kultury oraz celów i zasad polityki kulturalnej. Zostały one powtórzone w traktacie amsterdamskim. Podstawą polityki w tym obszarze jest zasada subsydiarności, czyli wspieranie i uzupełnianie działań państw na rzecz kultury, ale tylko wtedy, gdy jest to niezbędne. Inaczej mówiąc, tylko te działania dla kultury są prowadzone na poziomie Wspólnoty, które nie mogą być prowadzone przez poszczególne państwa osobno lub wespół. Działania te powinny być skierowane na podnoszenie poziomu wiedzy i promowanie kultury oraz historii narodów europejskich, zachowanie i ochronę dziedzictwa kulturowego o znaczeniu europejskim, niekomercyjną wymianę kulturalną, twórczość artystyczną i literacką, w tym także audiowizualną.  </a:t>
            </a:r>
          </a:p>
          <a:p>
            <a:r>
              <a:rPr lang="pl-PL" dirty="0"/>
              <a:t>Działania zmierzające do zachowania różnorodności kulturowej zostały powtórzone w </a:t>
            </a:r>
            <a:r>
              <a:rPr lang="pl-PL" i="1" dirty="0"/>
              <a:t>Karcie praw podstawowych UE </a:t>
            </a:r>
            <a:r>
              <a:rPr lang="pl-PL" dirty="0"/>
              <a:t>w roku 2000. Traktat lizboński, który wszedł w życie 1 grudnia 2009 r. wyposaża Unię w instrumenty umożliwiające sprostanie przyszłym wyzwaniom i zagrożeniom, a także oczekiwaniom społeczeństwa wspólnej Europy. Polityczna akceptacja zachowania różnorodności kulturowej została również odzwierciedlona w motcie UE: „Jedność w różnorodności”. </a:t>
            </a:r>
            <a:endParaRPr lang="pl-PL" i="1" dirty="0"/>
          </a:p>
        </p:txBody>
      </p:sp>
    </p:spTree>
    <p:extLst>
      <p:ext uri="{BB962C8B-B14F-4D97-AF65-F5344CB8AC3E}">
        <p14:creationId xmlns:p14="http://schemas.microsoft.com/office/powerpoint/2010/main" val="1062164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5ECE0F-CA0F-4BA0-A888-3B8C9E3A916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4F5D285-E213-4FB3-9B60-CF13980B6D95}"/>
              </a:ext>
            </a:extLst>
          </p:cNvPr>
          <p:cNvSpPr>
            <a:spLocks noGrp="1"/>
          </p:cNvSpPr>
          <p:nvPr>
            <p:ph idx="1"/>
          </p:nvPr>
        </p:nvSpPr>
        <p:spPr/>
        <p:txBody>
          <a:bodyPr/>
          <a:lstStyle/>
          <a:p>
            <a:r>
              <a:rPr lang="pl-PL" dirty="0"/>
              <a:t>W roku 2007 potwierdzeniem istoty kultury i jej wagi dla tworzenia stabilnego środowiska i rozwoju współpracy było przyjęcie </a:t>
            </a:r>
            <a:r>
              <a:rPr lang="pl-PL" i="1" dirty="0"/>
              <a:t>Europejskiej agendy kultury w dobie globalizacji. </a:t>
            </a:r>
            <a:r>
              <a:rPr lang="pl-PL" dirty="0"/>
              <a:t>Program odwoływał się do trzech podstawowych celów: promocji różnorodności kulturowej i dialogu międzykulturowego, promocji kultury jako katalizatora twórczości oraz podkreślał znaczenie kultury w stosunkach zewnętrznych. </a:t>
            </a:r>
          </a:p>
          <a:p>
            <a:r>
              <a:rPr lang="pl-PL" dirty="0"/>
              <a:t>Działania realizowane przez państwa w ramach Unii Europejskiej potwierdzają coraz większe zainteresowanie nimi i akceptację oraz uwzględnienie kultury zarówno w stosunkach wewnętrznych, jak i zewnętrznych. Niemniej jednak można również zauważyć, że kultura w UE jest traktowana jako dziedzina o znacznej wartości społecznej, gospodarczej czy politycznej, a nie wartość sama w sobie.</a:t>
            </a:r>
          </a:p>
        </p:txBody>
      </p:sp>
    </p:spTree>
    <p:extLst>
      <p:ext uri="{BB962C8B-B14F-4D97-AF65-F5344CB8AC3E}">
        <p14:creationId xmlns:p14="http://schemas.microsoft.com/office/powerpoint/2010/main" val="211608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398F7-5BC0-4436-B537-5C349EFC1B2E}"/>
              </a:ext>
            </a:extLst>
          </p:cNvPr>
          <p:cNvSpPr>
            <a:spLocks noGrp="1"/>
          </p:cNvSpPr>
          <p:nvPr>
            <p:ph type="title"/>
          </p:nvPr>
        </p:nvSpPr>
        <p:spPr/>
        <p:txBody>
          <a:bodyPr/>
          <a:lstStyle/>
          <a:p>
            <a:pPr algn="ctr"/>
            <a:r>
              <a:rPr lang="pl-PL" dirty="0"/>
              <a:t>Bezpieczeństwo kulturowe polski</a:t>
            </a:r>
          </a:p>
        </p:txBody>
      </p:sp>
      <p:sp>
        <p:nvSpPr>
          <p:cNvPr id="3" name="Symbol zastępczy zawartości 2">
            <a:extLst>
              <a:ext uri="{FF2B5EF4-FFF2-40B4-BE49-F238E27FC236}">
                <a16:creationId xmlns:a16="http://schemas.microsoft.com/office/drawing/2014/main" id="{5317B57A-F134-4E82-B037-FE4A7D1EEBF0}"/>
              </a:ext>
            </a:extLst>
          </p:cNvPr>
          <p:cNvSpPr>
            <a:spLocks noGrp="1"/>
          </p:cNvSpPr>
          <p:nvPr>
            <p:ph idx="1"/>
          </p:nvPr>
        </p:nvSpPr>
        <p:spPr>
          <a:xfrm>
            <a:off x="154112" y="1726058"/>
            <a:ext cx="11784459" cy="5131942"/>
          </a:xfrm>
        </p:spPr>
        <p:txBody>
          <a:bodyPr/>
          <a:lstStyle/>
          <a:p>
            <a:r>
              <a:rPr lang="pl-PL" dirty="0"/>
              <a:t>W strategii bezpieczeństwa narodowego z lat 2000 i 2003 bezpieczeństwo kulturowe zostało potraktowane jako jeden ze strategicznych celów polityki bezpieczeństwa Polski. W </a:t>
            </a:r>
            <a:r>
              <a:rPr lang="pl-PL" i="1" dirty="0"/>
              <a:t>Strategii Bezpieczeństwa Narodowego RP </a:t>
            </a:r>
            <a:r>
              <a:rPr lang="pl-PL" dirty="0"/>
              <a:t>z 2007 roku wymienia się zaś bezpieczeństwa: zewnętrzne, wewnętrzne, militarne, obywatelskie, społeczne, ekonomiczne, ekologiczne, informacyjne i telekomunikacyjne. Nie pojawia się tu zatem w sposób bezpośredni termin „bezpieczeństwo kulturowe”. Niemniej jednak do interesów narodowych Polski, które wynikają z jej fundamentalnych i niezmiennych wartości, zaliczono zapewnienie: niepodległości, nienaruszalności terytorialnej, wolności, bezpieczeństwa, poszanowania praw człowieka i obywatela, a także zachowania dziedzictwa narodowego oraz ochrony środowiska naturalnego w warunkach zrównoważonego rozwoju.</a:t>
            </a:r>
          </a:p>
          <a:p>
            <a:r>
              <a:rPr lang="pl-PL" dirty="0"/>
              <a:t>Bezpieczeństwo Polski jest ściśle związane z bezpieczeństwem Unii Europejskiej. Dlatego też członkostwo Rzeczypospolitej Polskiej w UE spowodowało poszerzenie i ewolucję pojęcia „interesu narodowego” oraz potrzebę umocnienia tożsamości narodowej i europejskiej Polski i jej obywateli w zjednoczonej Europie. Kultura w strategii jest traktowana jako nieodłączny element przetrwania i rozwoju, dlatego też jest przedmiotem szczególnej troski państwa. W dokumencie podkreśla się konieczność podejmowania działań o charakterze legislacyjnym, organizacyjnym, technicznym i edukacyjnym, aby zachować tożsamość narodową i chronić dziedzictwo kulturowe Polski.</a:t>
            </a:r>
          </a:p>
          <a:p>
            <a:endParaRPr lang="pl-PL" i="1" dirty="0"/>
          </a:p>
        </p:txBody>
      </p:sp>
    </p:spTree>
    <p:extLst>
      <p:ext uri="{BB962C8B-B14F-4D97-AF65-F5344CB8AC3E}">
        <p14:creationId xmlns:p14="http://schemas.microsoft.com/office/powerpoint/2010/main" val="1294357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C3B6D2-5254-435C-A345-07688AF68A5C}"/>
              </a:ext>
            </a:extLst>
          </p:cNvPr>
          <p:cNvSpPr>
            <a:spLocks noGrp="1"/>
          </p:cNvSpPr>
          <p:nvPr>
            <p:ph type="title"/>
          </p:nvPr>
        </p:nvSpPr>
        <p:spPr>
          <a:xfrm>
            <a:off x="1106322" y="174249"/>
            <a:ext cx="9720072" cy="288087"/>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6BF4F4AC-7EF1-43B0-BD4B-136864EDF5FA}"/>
              </a:ext>
            </a:extLst>
          </p:cNvPr>
          <p:cNvSpPr>
            <a:spLocks noGrp="1"/>
          </p:cNvSpPr>
          <p:nvPr>
            <p:ph idx="1"/>
          </p:nvPr>
        </p:nvSpPr>
        <p:spPr>
          <a:xfrm>
            <a:off x="256854" y="380145"/>
            <a:ext cx="11733088" cy="6477856"/>
          </a:xfrm>
        </p:spPr>
        <p:txBody>
          <a:bodyPr>
            <a:normAutofit/>
          </a:bodyPr>
          <a:lstStyle/>
          <a:p>
            <a:r>
              <a:rPr lang="pl-PL" dirty="0"/>
              <a:t>Dokument </a:t>
            </a:r>
            <a:r>
              <a:rPr lang="pl-PL" i="1" dirty="0"/>
              <a:t>Strategia Bezpieczeństwa Narodowego </a:t>
            </a:r>
            <a:r>
              <a:rPr lang="pl-PL" dirty="0"/>
              <a:t>do głównych celów strategicznych zalicza przede wszystkim zapewnienie niepodległości i nienaruszalności terytorialnej Rzeczypospolitej Polskiej oraz suwerenności w decydowaniu o wewnętrznych sprawach życia narodu, jego organizacji oraz ustroju państwa. Jednym z istotnych celów strategicznych jest również ochrona duchowego i materialnego dziedzictwa narodowego oraz zapewnienie możliwości jego bezpiecznego rozwijania we wszystkich sferach aktywności narodowej, w tym zwłaszcza ekonomicznej, społecznej i intelektualnej. Wymienione cele  strategiczne są tymi, które bezpośrednio lub pośrednio wiążą się z wymiarem kulturowym bezpieczeństwa.</a:t>
            </a:r>
          </a:p>
          <a:p>
            <a:r>
              <a:rPr lang="pl-PL" dirty="0"/>
              <a:t>Z bezpieczeństwem kulturowym Polski wiążą się pośrednio również zmiany demograficzne, spowodowane szczególnie emigracją z Polski do innych państw dużej liczby młodych, niejednokrotnie dobrze wykształconych osób. Przy jednoczesnym niskim przyroście naturalnym może to prowadzić do destabilizacji struktury społecznej, a także do załamania się w przyszłości systemu emerytalnego. Może tworzyć również zagrożenia dla bezpieczeństwa kulturowego. Wymaga to określonych działań. Z jednej strony, konieczne jest zagwarantowanie pomocy obywatelom polskim przebywającym poza granicami, m.in. W kierunku stworzenia możliwości zachowania swojej tożsamości, przez naukę języka ojczystego, utrzymywanie więzi z ojczyzną, ochronę prawną. Z drugiej strony, nieodzowne jest otwarcie się Polski na imigrację. Wiąże się to też z koniecznością wypracowywania skutecznych polityk i działań włączających nowo przybyłych do społeczeństwa, z pełnym poszanowaniem ich odrębności kulturowej i religijnej, aby uniknąć negatywnych zjawisk obserwowanych w niektórych państwach Europy Zachodniej </a:t>
            </a:r>
          </a:p>
        </p:txBody>
      </p:sp>
    </p:spTree>
    <p:extLst>
      <p:ext uri="{BB962C8B-B14F-4D97-AF65-F5344CB8AC3E}">
        <p14:creationId xmlns:p14="http://schemas.microsoft.com/office/powerpoint/2010/main" val="1819322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1C71BE-1EB8-4E93-9EBD-D17B9396F9B4}"/>
              </a:ext>
            </a:extLst>
          </p:cNvPr>
          <p:cNvSpPr>
            <a:spLocks noGrp="1"/>
          </p:cNvSpPr>
          <p:nvPr>
            <p:ph type="title"/>
          </p:nvPr>
        </p:nvSpPr>
        <p:spPr/>
        <p:txBody>
          <a:bodyPr/>
          <a:lstStyle/>
          <a:p>
            <a:r>
              <a:rPr lang="pl-PL" dirty="0"/>
              <a:t>podsumowanie</a:t>
            </a:r>
          </a:p>
        </p:txBody>
      </p:sp>
      <p:sp>
        <p:nvSpPr>
          <p:cNvPr id="3" name="Symbol zastępczy zawartości 2">
            <a:extLst>
              <a:ext uri="{FF2B5EF4-FFF2-40B4-BE49-F238E27FC236}">
                <a16:creationId xmlns:a16="http://schemas.microsoft.com/office/drawing/2014/main" id="{101B030B-9716-45EF-9088-7AAB6F458548}"/>
              </a:ext>
            </a:extLst>
          </p:cNvPr>
          <p:cNvSpPr>
            <a:spLocks noGrp="1"/>
          </p:cNvSpPr>
          <p:nvPr>
            <p:ph idx="1"/>
          </p:nvPr>
        </p:nvSpPr>
        <p:spPr>
          <a:xfrm>
            <a:off x="1024128" y="1654139"/>
            <a:ext cx="9720073" cy="4655221"/>
          </a:xfrm>
        </p:spPr>
        <p:txBody>
          <a:bodyPr>
            <a:normAutofit lnSpcReduction="10000"/>
          </a:bodyPr>
          <a:lstStyle/>
          <a:p>
            <a:r>
              <a:rPr lang="pl-PL" dirty="0"/>
              <a:t>Podejmowane działania świadczą o tym, że w Polsce bezpieczeństwo kulturowe zostało na stałe wkomponowane w szerszy wymiar bezpieczeństwa. Podkreśla się konieczność ochrony i zachowania tożsamości kulturowej (w wymiarze materialnym i niematerialnym), a także stworzenie gwarancji dla jej rozwoju, co przysługuje wszystkim obywatelom Rzeczypospolitej Polski.</a:t>
            </a:r>
          </a:p>
          <a:p>
            <a:r>
              <a:rPr lang="pl-PL" dirty="0"/>
              <a:t>Zmiany w środowisku międzynarodowym wpłynęły i określiły zmiany w podejściu do bezpieczeństwa. W bezpieczeństwie kulturowym istnienie oznacza zachowanie swojej tożsamości i specyfiki kulturowej. Bezpieczeństwo nie jest tylko stanem, w którym brak jest obiektywnie istniejących zagrożeń, ale staje się konstrukcją społeczną. </a:t>
            </a:r>
          </a:p>
          <a:p>
            <a:r>
              <a:rPr lang="pl-PL" dirty="0"/>
              <a:t>Warto podkreślić, że kultura nadal jest traktowana bardziej jako jeden z wymiarów bezpieczeństwa. Jest również przedmiotem debaty w strukturach politycznych na poziomie globalnym i regionalnym. Została uwzględniona w </a:t>
            </a:r>
            <a:r>
              <a:rPr lang="pl-PL" i="1" dirty="0"/>
              <a:t>Ustawie Zasadniczej </a:t>
            </a:r>
            <a:r>
              <a:rPr lang="pl-PL" dirty="0"/>
              <a:t>RP i w strategiach bezpieczeństwa. Jest to wyraz politycznej akceptacji dla znaczenia, jakie odgrywa kultura w bezpieczeństwie.</a:t>
            </a:r>
            <a:endParaRPr lang="pl-PL" i="1" dirty="0"/>
          </a:p>
          <a:p>
            <a:endParaRPr lang="pl-PL" dirty="0"/>
          </a:p>
        </p:txBody>
      </p:sp>
    </p:spTree>
    <p:extLst>
      <p:ext uri="{BB962C8B-B14F-4D97-AF65-F5344CB8AC3E}">
        <p14:creationId xmlns:p14="http://schemas.microsoft.com/office/powerpoint/2010/main" val="2106933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8936C-4CF6-4191-8EDE-85C7BD400FEA}"/>
              </a:ext>
            </a:extLst>
          </p:cNvPr>
          <p:cNvSpPr>
            <a:spLocks noGrp="1"/>
          </p:cNvSpPr>
          <p:nvPr>
            <p:ph type="title"/>
          </p:nvPr>
        </p:nvSpPr>
        <p:spPr/>
        <p:txBody>
          <a:bodyPr/>
          <a:lstStyle/>
          <a:p>
            <a:r>
              <a:rPr lang="pl-PL" dirty="0"/>
              <a:t>literatura</a:t>
            </a:r>
          </a:p>
        </p:txBody>
      </p:sp>
      <p:sp>
        <p:nvSpPr>
          <p:cNvPr id="3" name="Symbol zastępczy zawartości 2">
            <a:extLst>
              <a:ext uri="{FF2B5EF4-FFF2-40B4-BE49-F238E27FC236}">
                <a16:creationId xmlns:a16="http://schemas.microsoft.com/office/drawing/2014/main" id="{BFC9CDAA-63C2-4E3B-B50D-84829F57BA4D}"/>
              </a:ext>
            </a:extLst>
          </p:cNvPr>
          <p:cNvSpPr>
            <a:spLocks noGrp="1"/>
          </p:cNvSpPr>
          <p:nvPr>
            <p:ph idx="1"/>
          </p:nvPr>
        </p:nvSpPr>
        <p:spPr/>
        <p:txBody>
          <a:bodyPr>
            <a:normAutofit/>
          </a:bodyPr>
          <a:lstStyle/>
          <a:p>
            <a:pPr algn="ctr"/>
            <a:r>
              <a:rPr lang="pl-PL" sz="2400" b="1" dirty="0"/>
              <a:t>Poszerzenie i uzupełnienie materiałów znajdziecie Państwo m.in. W publikacjach:</a:t>
            </a:r>
          </a:p>
          <a:p>
            <a:r>
              <a:rPr lang="pl-PL" sz="2400" dirty="0"/>
              <a:t>1/ Agata W. </a:t>
            </a:r>
            <a:r>
              <a:rPr lang="pl-PL" sz="2400" dirty="0" err="1"/>
              <a:t>Ziętek</a:t>
            </a:r>
            <a:r>
              <a:rPr lang="pl-PL" sz="2400" dirty="0"/>
              <a:t>, </a:t>
            </a:r>
            <a:r>
              <a:rPr lang="pl-PL" sz="2400" i="1" dirty="0"/>
              <a:t>Bezpieczeństwo kulturowe w Europie</a:t>
            </a:r>
            <a:r>
              <a:rPr lang="pl-PL" sz="2400" dirty="0"/>
              <a:t>, Lublin 2013.</a:t>
            </a:r>
          </a:p>
          <a:p>
            <a:endParaRPr lang="pl-PL" sz="2400" dirty="0"/>
          </a:p>
          <a:p>
            <a:r>
              <a:rPr lang="pl-PL" sz="2400" dirty="0"/>
              <a:t>2/ Jan Czaja, </a:t>
            </a:r>
            <a:r>
              <a:rPr lang="pl-PL" sz="2400" i="1" dirty="0"/>
              <a:t>Kulturowy wymiar bezpieczeństwa. Aspekty teoretyczne i praktyczne</a:t>
            </a:r>
            <a:r>
              <a:rPr lang="pl-PL" sz="2400" dirty="0"/>
              <a:t>, Kraków 2013.</a:t>
            </a:r>
          </a:p>
        </p:txBody>
      </p:sp>
    </p:spTree>
    <p:extLst>
      <p:ext uri="{BB962C8B-B14F-4D97-AF65-F5344CB8AC3E}">
        <p14:creationId xmlns:p14="http://schemas.microsoft.com/office/powerpoint/2010/main" val="238321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0520A5-8888-419E-B2AC-B38A1623F4F5}"/>
              </a:ext>
            </a:extLst>
          </p:cNvPr>
          <p:cNvSpPr>
            <a:spLocks noGrp="1"/>
          </p:cNvSpPr>
          <p:nvPr>
            <p:ph type="title"/>
          </p:nvPr>
        </p:nvSpPr>
        <p:spPr/>
        <p:txBody>
          <a:bodyPr/>
          <a:lstStyle/>
          <a:p>
            <a:r>
              <a:rPr lang="pl-PL" dirty="0"/>
              <a:t>Wprowadzenie</a:t>
            </a:r>
          </a:p>
        </p:txBody>
      </p:sp>
      <p:sp>
        <p:nvSpPr>
          <p:cNvPr id="3" name="Symbol zastępczy zawartości 2">
            <a:extLst>
              <a:ext uri="{FF2B5EF4-FFF2-40B4-BE49-F238E27FC236}">
                <a16:creationId xmlns:a16="http://schemas.microsoft.com/office/drawing/2014/main" id="{724104D3-C1C4-4CB7-B766-E4EFC80B8610}"/>
              </a:ext>
            </a:extLst>
          </p:cNvPr>
          <p:cNvSpPr>
            <a:spLocks noGrp="1"/>
          </p:cNvSpPr>
          <p:nvPr>
            <p:ph idx="1"/>
          </p:nvPr>
        </p:nvSpPr>
        <p:spPr>
          <a:xfrm>
            <a:off x="1024128" y="1551398"/>
            <a:ext cx="10904169" cy="4757962"/>
          </a:xfrm>
        </p:spPr>
        <p:txBody>
          <a:bodyPr>
            <a:normAutofit/>
          </a:bodyPr>
          <a:lstStyle/>
          <a:p>
            <a:pPr algn="ctr"/>
            <a:r>
              <a:rPr lang="pl-PL" sz="2400" dirty="0"/>
              <a:t>Choć wielowymiarowość jest powszechnie politycznie akceptowalna to problem polega na tym, że nie wszystkie wymiary mają taką samą rangę i znaczenie. W przypadku kultury państwa deklarują konieczność ochrony swojej tożsamości kulturowej, a także dorobku i dziedzictwa kulturowego. Jest to gwarancja przetrwania substancji państwowej. Problem pojawia się gdy w ramach jednego państwa istnieje więcej niż jedna grupa kulturowa (etniczna lub narodowa), której zależy na ochronie, jak również na manifestacji swojej tożsamości i odrębności, co może naruszać interesy innych grup. Przykład Polski, gdzie mamy 9 mniejszości narodowych i 4 grupy etniczne poza grupą większościową pokazuje, że nie jest to zadanie łatwe. A obowiązkiem państwa powinno być zagwarantowanie potrzeb wszystkich obywateli w zakresie bezpieczeństwa, do których można zaliczyć: bezpieczeństwo i porządek publiczny, ochronę zdrowia i bezpieczeństwo </a:t>
            </a:r>
            <a:r>
              <a:rPr lang="pl-PL" sz="2400" dirty="0" err="1"/>
              <a:t>sanitarno</a:t>
            </a:r>
            <a:r>
              <a:rPr lang="pl-PL" sz="2400" dirty="0"/>
              <a:t> – epidemiologiczne, ochronę środowiska, bezpieczeństwo ekonomiczne, oświatę, ochronę dorobku kulturowego, a co za tym idzie – tożsamości kulturowej.</a:t>
            </a:r>
          </a:p>
        </p:txBody>
      </p:sp>
    </p:spTree>
    <p:extLst>
      <p:ext uri="{BB962C8B-B14F-4D97-AF65-F5344CB8AC3E}">
        <p14:creationId xmlns:p14="http://schemas.microsoft.com/office/powerpoint/2010/main" val="49200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EB1373-EDC0-4737-AD40-A8786112BBC7}"/>
              </a:ext>
            </a:extLst>
          </p:cNvPr>
          <p:cNvSpPr>
            <a:spLocks noGrp="1"/>
          </p:cNvSpPr>
          <p:nvPr>
            <p:ph type="title"/>
          </p:nvPr>
        </p:nvSpPr>
        <p:spPr>
          <a:xfrm>
            <a:off x="1024127" y="585216"/>
            <a:ext cx="10955539" cy="1499616"/>
          </a:xfrm>
        </p:spPr>
        <p:txBody>
          <a:bodyPr/>
          <a:lstStyle/>
          <a:p>
            <a:r>
              <a:rPr lang="pl-PL" dirty="0"/>
              <a:t>Wielowymiarowe bezpieczeństwo kooperacyjne</a:t>
            </a:r>
          </a:p>
        </p:txBody>
      </p:sp>
      <p:sp>
        <p:nvSpPr>
          <p:cNvPr id="3" name="Symbol zastępczy zawartości 2">
            <a:extLst>
              <a:ext uri="{FF2B5EF4-FFF2-40B4-BE49-F238E27FC236}">
                <a16:creationId xmlns:a16="http://schemas.microsoft.com/office/drawing/2014/main" id="{AF775965-3E67-4759-A2AD-0EA042D14108}"/>
              </a:ext>
            </a:extLst>
          </p:cNvPr>
          <p:cNvSpPr>
            <a:spLocks noGrp="1"/>
          </p:cNvSpPr>
          <p:nvPr>
            <p:ph idx="1"/>
          </p:nvPr>
        </p:nvSpPr>
        <p:spPr>
          <a:xfrm>
            <a:off x="1024128" y="2286000"/>
            <a:ext cx="10667863" cy="4023360"/>
          </a:xfrm>
        </p:spPr>
        <p:txBody>
          <a:bodyPr>
            <a:normAutofit lnSpcReduction="10000"/>
          </a:bodyPr>
          <a:lstStyle/>
          <a:p>
            <a:pPr>
              <a:buFont typeface="Wingdings" panose="05000000000000000000" pitchFamily="2" charset="2"/>
              <a:buChar char="§"/>
            </a:pPr>
            <a:r>
              <a:rPr lang="pl-PL" dirty="0"/>
              <a:t>Koncepcja wielowymiarowego bezpieczeństwa kooperacyjnego nawiązuje do założeń wypracowanych w Raportach: Niezależnej komisji ds. Rozwoju Międzynarodowego, tj. Komisji Brandta (1980), Komisji ds. Rozbrojenia i Rozwoju, tj. Raportu </a:t>
            </a:r>
            <a:r>
              <a:rPr lang="pl-PL" dirty="0" err="1"/>
              <a:t>Palmego</a:t>
            </a:r>
            <a:r>
              <a:rPr lang="pl-PL" dirty="0"/>
              <a:t> (1982) i Komisji ds. Środowiska i Rozwoju, tj. Raportu </a:t>
            </a:r>
            <a:r>
              <a:rPr lang="pl-PL" dirty="0" err="1"/>
              <a:t>Brundtland</a:t>
            </a:r>
            <a:r>
              <a:rPr lang="pl-PL" dirty="0"/>
              <a:t> (1987).</a:t>
            </a:r>
          </a:p>
          <a:p>
            <a:pPr>
              <a:buFont typeface="Wingdings" panose="05000000000000000000" pitchFamily="2" charset="2"/>
              <a:buChar char="§"/>
            </a:pPr>
            <a:r>
              <a:rPr lang="pl-PL" dirty="0"/>
              <a:t>W Raportach podkreśla się, że o bezpieczeństwie i ładzie międzynarodowym przestały decydować wyłącznie kwestie militarne i potencjał wojskowy, a dominująca rolę zyskuje splot współzależności zarówno ekonomicznych, jak i politycznych, ekologicznych i społecznych. </a:t>
            </a:r>
          </a:p>
          <a:p>
            <a:pPr>
              <a:buFont typeface="Wingdings" panose="05000000000000000000" pitchFamily="2" charset="2"/>
              <a:buChar char="§"/>
            </a:pPr>
            <a:r>
              <a:rPr lang="pl-PL" dirty="0"/>
              <a:t>Bezpieczeństwo kulturowe stało się zatem nie tylko przedmiotem dociekań akademickich, ale również obszarem debaty w strukturach politycznych, zarówno na poziomie globalnym, regionalnym, jak i państwowym. Świadczy o tym uwzględnienie kwestii związanych z kulturą w przyjmowanych strategiach, programach i działaniach.</a:t>
            </a:r>
          </a:p>
          <a:p>
            <a:pPr>
              <a:buFont typeface="Wingdings" panose="05000000000000000000" pitchFamily="2" charset="2"/>
              <a:buChar char="§"/>
            </a:pPr>
            <a:r>
              <a:rPr lang="pl-PL" dirty="0"/>
              <a:t>Jest to wyraz politycznej akceptacji dla kulturowego wymiaru bezpieczeństwa.</a:t>
            </a:r>
          </a:p>
        </p:txBody>
      </p:sp>
    </p:spTree>
    <p:extLst>
      <p:ext uri="{BB962C8B-B14F-4D97-AF65-F5344CB8AC3E}">
        <p14:creationId xmlns:p14="http://schemas.microsoft.com/office/powerpoint/2010/main" val="94611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277F98-3B80-437B-93B9-D5DD70D0E332}"/>
              </a:ext>
            </a:extLst>
          </p:cNvPr>
          <p:cNvSpPr>
            <a:spLocks noGrp="1"/>
          </p:cNvSpPr>
          <p:nvPr>
            <p:ph type="title"/>
          </p:nvPr>
        </p:nvSpPr>
        <p:spPr/>
        <p:txBody>
          <a:bodyPr/>
          <a:lstStyle/>
          <a:p>
            <a:r>
              <a:rPr lang="pl-PL" dirty="0"/>
              <a:t>Bezpieczeństwo kulturowe w debacie w organizacji narodów zjednoczonych</a:t>
            </a:r>
          </a:p>
        </p:txBody>
      </p:sp>
      <p:sp>
        <p:nvSpPr>
          <p:cNvPr id="3" name="Symbol zastępczy zawartości 2">
            <a:extLst>
              <a:ext uri="{FF2B5EF4-FFF2-40B4-BE49-F238E27FC236}">
                <a16:creationId xmlns:a16="http://schemas.microsoft.com/office/drawing/2014/main" id="{DE235C93-1340-42EC-8E8D-55C9AAD8F4E5}"/>
              </a:ext>
            </a:extLst>
          </p:cNvPr>
          <p:cNvSpPr>
            <a:spLocks noGrp="1"/>
          </p:cNvSpPr>
          <p:nvPr>
            <p:ph idx="1"/>
          </p:nvPr>
        </p:nvSpPr>
        <p:spPr>
          <a:xfrm>
            <a:off x="246580" y="2286000"/>
            <a:ext cx="11435137" cy="4572000"/>
          </a:xfrm>
        </p:spPr>
        <p:txBody>
          <a:bodyPr>
            <a:normAutofit/>
          </a:bodyPr>
          <a:lstStyle/>
          <a:p>
            <a:pPr>
              <a:buFont typeface="Wingdings" panose="05000000000000000000" pitchFamily="2" charset="2"/>
              <a:buChar char="§"/>
            </a:pPr>
            <a:r>
              <a:rPr lang="pl-PL" dirty="0"/>
              <a:t>Na poziomie globalnym duże znaczenie w politycznej akceptacji bezpieczeństwa kulturowego ma aktywność i działalność Organizacji narodów Zjednoczonych (ONZ) i jej wyspecjalizowanej organizacji, jaką jest Organizacja Narodów Zjednoczonych do spraw Oświaty, Nauki i Kultury (UNESCO).</a:t>
            </a:r>
          </a:p>
          <a:p>
            <a:pPr>
              <a:buFont typeface="Wingdings" panose="05000000000000000000" pitchFamily="2" charset="2"/>
              <a:buChar char="§"/>
            </a:pPr>
            <a:r>
              <a:rPr lang="pl-PL" dirty="0"/>
              <a:t>Przedmiotem działań jest przede wszystkim zwrócenie uwagi na potrzebę aktywności w zakresie ochrony dóbr kultury i zachowania różnorodności kulturowej, jej ochrony i promocji. Służyć ma temu polityka kulturalna, która ma się przejawiać w ukazywaniu swoich osiągnięć kulturalnych, promocji państwa przez kulturę.</a:t>
            </a:r>
          </a:p>
          <a:p>
            <a:pPr>
              <a:buFont typeface="Wingdings" panose="05000000000000000000" pitchFamily="2" charset="2"/>
              <a:buChar char="§"/>
            </a:pPr>
            <a:r>
              <a:rPr lang="pl-PL" dirty="0"/>
              <a:t>Ważnym wydarzeniem było zorganizowanie w 1998 roku w Sztokholmie międzyrządowej konferencji w sprawie polityk kulturalnych i rozwoju. Konferencję poprzedził w roku 1995 Raport Światowej Komisji ds. Kultury i Rozwoju (Komisja de </a:t>
            </a:r>
            <a:r>
              <a:rPr lang="pl-PL" dirty="0" err="1"/>
              <a:t>Cuéllara</a:t>
            </a:r>
            <a:r>
              <a:rPr lang="pl-PL" dirty="0"/>
              <a:t>) pt. </a:t>
            </a:r>
            <a:r>
              <a:rPr lang="pl-PL" i="1" dirty="0" err="1"/>
              <a:t>Our</a:t>
            </a:r>
            <a:r>
              <a:rPr lang="pl-PL" i="1" dirty="0"/>
              <a:t> Creative </a:t>
            </a:r>
            <a:r>
              <a:rPr lang="pl-PL" i="1" dirty="0" err="1"/>
              <a:t>Diversity</a:t>
            </a:r>
            <a:r>
              <a:rPr lang="pl-PL" i="1" dirty="0"/>
              <a:t>. </a:t>
            </a:r>
            <a:r>
              <a:rPr lang="pl-PL" dirty="0"/>
              <a:t>Zwrócono w nim uwagę, że zamrożone napięcia i konflikty na tle różnic kulturowych (etnicznych, narodowych, religijnych) w nowej sytuacji nabrały nowego znaczenia. </a:t>
            </a:r>
          </a:p>
        </p:txBody>
      </p:sp>
    </p:spTree>
    <p:extLst>
      <p:ext uri="{BB962C8B-B14F-4D97-AF65-F5344CB8AC3E}">
        <p14:creationId xmlns:p14="http://schemas.microsoft.com/office/powerpoint/2010/main" val="160947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99B818-5B6C-4CB3-A4E7-298A1516C502}"/>
              </a:ext>
            </a:extLst>
          </p:cNvPr>
          <p:cNvSpPr>
            <a:spLocks noGrp="1"/>
          </p:cNvSpPr>
          <p:nvPr>
            <p:ph type="title"/>
          </p:nvPr>
        </p:nvSpPr>
        <p:spPr>
          <a:xfrm>
            <a:off x="1024128" y="195209"/>
            <a:ext cx="9720072" cy="698643"/>
          </a:xfrm>
        </p:spPr>
        <p:txBody>
          <a:bodyPr>
            <a:normAutofit fontScale="90000"/>
          </a:bodyPr>
          <a:lstStyle/>
          <a:p>
            <a:r>
              <a:rPr lang="pl-PL" dirty="0"/>
              <a:t>Inne działania</a:t>
            </a:r>
          </a:p>
        </p:txBody>
      </p:sp>
      <p:sp>
        <p:nvSpPr>
          <p:cNvPr id="3" name="Symbol zastępczy zawartości 2">
            <a:extLst>
              <a:ext uri="{FF2B5EF4-FFF2-40B4-BE49-F238E27FC236}">
                <a16:creationId xmlns:a16="http://schemas.microsoft.com/office/drawing/2014/main" id="{4DDE1063-2E84-407C-938B-3414F1667FEC}"/>
              </a:ext>
            </a:extLst>
          </p:cNvPr>
          <p:cNvSpPr>
            <a:spLocks noGrp="1"/>
          </p:cNvSpPr>
          <p:nvPr>
            <p:ph idx="1"/>
          </p:nvPr>
        </p:nvSpPr>
        <p:spPr>
          <a:xfrm>
            <a:off x="452063" y="893852"/>
            <a:ext cx="11044719" cy="5964148"/>
          </a:xfrm>
        </p:spPr>
        <p:txBody>
          <a:bodyPr/>
          <a:lstStyle/>
          <a:p>
            <a:pPr>
              <a:buFont typeface="Wingdings" panose="05000000000000000000" pitchFamily="2" charset="2"/>
              <a:buChar char="§"/>
            </a:pPr>
            <a:r>
              <a:rPr lang="pl-PL" dirty="0"/>
              <a:t>Tematyka związana z polityką kulturalną była przedmiotem dyskusji na Światowej Konferencji Polityki Kulturalnej w Meksyku w 1982 r., znanej jako </a:t>
            </a:r>
            <a:r>
              <a:rPr lang="pl-PL" i="1" dirty="0" err="1"/>
              <a:t>Mondiacult</a:t>
            </a:r>
            <a:r>
              <a:rPr lang="pl-PL" i="1" dirty="0"/>
              <a:t>. </a:t>
            </a:r>
            <a:r>
              <a:rPr lang="pl-PL" dirty="0"/>
              <a:t>W konferencji wzięło udział 960 uczestników ze 126 państw. Uznano tam równoprawność i poszanowanie dla wszystkich kultur. Podkreślono również, że tożsamość kulturowa wiąże się z koniecznością obrony tradycji, historii, a także wartości moralnych, duchowych i etycznych, przekazywanych z pokolenia na pokolenie. Jednym z głównych osiągnięć konferencji było zdefiniowanie pojęcia :kultura” na gruncie stosunków międzynarodowych. Przestano je utożsamiać tylko z dziedzictwem materialnym i poszerzono znaczenie o dziedzictwo niematerialne, w tym: sposoby życia, prawa człowieka, systemy wartości, tradycje i wierzenia.</a:t>
            </a:r>
          </a:p>
          <a:p>
            <a:pPr>
              <a:buFont typeface="Wingdings" panose="05000000000000000000" pitchFamily="2" charset="2"/>
              <a:buChar char="§"/>
            </a:pPr>
            <a:r>
              <a:rPr lang="pl-PL" dirty="0"/>
              <a:t>W roku 1986 Rada </a:t>
            </a:r>
            <a:r>
              <a:rPr lang="pl-PL" dirty="0" err="1"/>
              <a:t>Społeczno</a:t>
            </a:r>
            <a:r>
              <a:rPr lang="pl-PL" dirty="0"/>
              <a:t> – Gospodarcza  (ECOSOC) zaleciła, aby Zgromadzenie Ogólne ONZ podjęło decyzję dotycząca proklamacji Światowej Dekady Kulturowego Rozwoju (1988-1997). Zatwierdzono cztery główne cele Dekady:</a:t>
            </a:r>
          </a:p>
          <a:p>
            <a:pPr>
              <a:buFontTx/>
              <a:buChar char="-"/>
            </a:pPr>
            <a:r>
              <a:rPr lang="pl-PL" dirty="0"/>
              <a:t>Uznano kulturowy wymiar rozwoju,</a:t>
            </a:r>
          </a:p>
          <a:p>
            <a:pPr>
              <a:buFontTx/>
              <a:buChar char="-"/>
            </a:pPr>
            <a:r>
              <a:rPr lang="pl-PL" dirty="0"/>
              <a:t>Potwierdzono konieczność wzbogacenia kultury i tożsamości,</a:t>
            </a:r>
          </a:p>
          <a:p>
            <a:pPr>
              <a:buFontTx/>
              <a:buChar char="-"/>
            </a:pPr>
            <a:r>
              <a:rPr lang="pl-PL" dirty="0"/>
              <a:t>Szerszego uczestnictwa w kulturze,</a:t>
            </a:r>
          </a:p>
          <a:p>
            <a:pPr>
              <a:buFontTx/>
              <a:buChar char="-"/>
            </a:pPr>
            <a:r>
              <a:rPr lang="pl-PL" dirty="0"/>
              <a:t>Promowania międzynarodowej współpracy kulturalnej.</a:t>
            </a:r>
          </a:p>
          <a:p>
            <a:pPr>
              <a:buFontTx/>
              <a:buChar char="-"/>
            </a:pPr>
            <a:endParaRPr lang="pl-PL" dirty="0"/>
          </a:p>
        </p:txBody>
      </p:sp>
    </p:spTree>
    <p:extLst>
      <p:ext uri="{BB962C8B-B14F-4D97-AF65-F5344CB8AC3E}">
        <p14:creationId xmlns:p14="http://schemas.microsoft.com/office/powerpoint/2010/main" val="4065527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E96B70-7D87-42F3-AEDF-3002D0E67A95}"/>
              </a:ext>
            </a:extLst>
          </p:cNvPr>
          <p:cNvSpPr>
            <a:spLocks noGrp="1"/>
          </p:cNvSpPr>
          <p:nvPr>
            <p:ph type="title"/>
          </p:nvPr>
        </p:nvSpPr>
        <p:spPr/>
        <p:txBody>
          <a:bodyPr/>
          <a:lstStyle/>
          <a:p>
            <a:r>
              <a:rPr lang="pl-PL" dirty="0"/>
              <a:t>Inne  </a:t>
            </a:r>
            <a:r>
              <a:rPr lang="pl-PL" dirty="0" err="1"/>
              <a:t>działaNIa</a:t>
            </a:r>
            <a:endParaRPr lang="pl-PL" dirty="0"/>
          </a:p>
        </p:txBody>
      </p:sp>
      <p:sp>
        <p:nvSpPr>
          <p:cNvPr id="3" name="Symbol zastępczy zawartości 2">
            <a:extLst>
              <a:ext uri="{FF2B5EF4-FFF2-40B4-BE49-F238E27FC236}">
                <a16:creationId xmlns:a16="http://schemas.microsoft.com/office/drawing/2014/main" id="{5E18AB70-D0CD-4BE0-B2A5-D57C84569CE1}"/>
              </a:ext>
            </a:extLst>
          </p:cNvPr>
          <p:cNvSpPr>
            <a:spLocks noGrp="1"/>
          </p:cNvSpPr>
          <p:nvPr>
            <p:ph idx="1"/>
          </p:nvPr>
        </p:nvSpPr>
        <p:spPr>
          <a:xfrm>
            <a:off x="1024128" y="2378467"/>
            <a:ext cx="9720073" cy="4023360"/>
          </a:xfrm>
        </p:spPr>
        <p:txBody>
          <a:bodyPr>
            <a:normAutofit lnSpcReduction="10000"/>
          </a:bodyPr>
          <a:lstStyle/>
          <a:p>
            <a:pPr>
              <a:buFont typeface="Wingdings" panose="05000000000000000000" pitchFamily="2" charset="2"/>
              <a:buChar char="§"/>
            </a:pPr>
            <a:r>
              <a:rPr lang="pl-PL" dirty="0"/>
              <a:t>Ważną inicjatywą było ogłoszenie przez ONZ lat 2001-2010 Międzynarodową Dekadą Kultury i Pokoju. Celem było zainspirowanie do działań zmierzających do współpracy, większego zaangażowania państw i organizacji rządowych i pozarządowych, odejście od kierowania się tylko własnym interesem. ONZ zwracała uwagę na konieczność promowania kultury pokoju zamiast kultury wojny, co było niewątpliwie konsekwencją zaistniałej pod koniec XX wieku sytuacji proliferacji regionalnych i lokalnych konfliktów etnicznych, religijnych, wojen domowych czy rozprzestrzeniania się terroryzmu.</a:t>
            </a:r>
          </a:p>
          <a:p>
            <a:pPr>
              <a:buFont typeface="Wingdings" panose="05000000000000000000" pitchFamily="2" charset="2"/>
              <a:buChar char="§"/>
            </a:pPr>
            <a:r>
              <a:rPr lang="pl-PL" dirty="0"/>
              <a:t>Działalność Programu Narodów Zjednoczonych ds. Rozwoju (UNDPA) stanowi ważny wkład w bezpieczeństwo państw, jednostek i grup. Wydawany jest coroczny Raport o Rozwoju Społecznym, oparty na Wskaźniku Rozwoju Społecznego (HDI). W roku 1994 UNDP opublikował Raport dotyczący nowych wymiarów bezpieczeństwa człowieka, które wiąże się z bezpieczeństwem kulturowym.</a:t>
            </a:r>
          </a:p>
        </p:txBody>
      </p:sp>
    </p:spTree>
    <p:extLst>
      <p:ext uri="{BB962C8B-B14F-4D97-AF65-F5344CB8AC3E}">
        <p14:creationId xmlns:p14="http://schemas.microsoft.com/office/powerpoint/2010/main" val="140173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9228EC-C92A-41CC-9F84-92FB1A687FE4}"/>
              </a:ext>
            </a:extLst>
          </p:cNvPr>
          <p:cNvSpPr>
            <a:spLocks noGrp="1"/>
          </p:cNvSpPr>
          <p:nvPr>
            <p:ph type="title"/>
          </p:nvPr>
        </p:nvSpPr>
        <p:spPr/>
        <p:txBody>
          <a:bodyPr/>
          <a:lstStyle/>
          <a:p>
            <a:r>
              <a:rPr lang="pl-PL" dirty="0"/>
              <a:t>Inne działania</a:t>
            </a:r>
          </a:p>
        </p:txBody>
      </p:sp>
      <p:sp>
        <p:nvSpPr>
          <p:cNvPr id="3" name="Symbol zastępczy zawartości 2">
            <a:extLst>
              <a:ext uri="{FF2B5EF4-FFF2-40B4-BE49-F238E27FC236}">
                <a16:creationId xmlns:a16="http://schemas.microsoft.com/office/drawing/2014/main" id="{F7671FBB-09FF-40A2-B23F-F0F83D107445}"/>
              </a:ext>
            </a:extLst>
          </p:cNvPr>
          <p:cNvSpPr>
            <a:spLocks noGrp="1"/>
          </p:cNvSpPr>
          <p:nvPr>
            <p:ph idx="1"/>
          </p:nvPr>
        </p:nvSpPr>
        <p:spPr/>
        <p:txBody>
          <a:bodyPr/>
          <a:lstStyle/>
          <a:p>
            <a:pPr>
              <a:buFont typeface="Wingdings" panose="05000000000000000000" pitchFamily="2" charset="2"/>
              <a:buChar char="§"/>
            </a:pPr>
            <a:endParaRPr lang="pl-PL" dirty="0"/>
          </a:p>
          <a:p>
            <a:pPr>
              <a:buFont typeface="Wingdings" panose="05000000000000000000" pitchFamily="2" charset="2"/>
              <a:buChar char="§"/>
            </a:pPr>
            <a:r>
              <a:rPr lang="pl-PL" dirty="0"/>
              <a:t>Istotne znaczenie w kontekście bezpieczeństwa kulturowego ma Raport z roku 2004 pt.: </a:t>
            </a:r>
            <a:r>
              <a:rPr lang="pl-PL" i="1" dirty="0"/>
              <a:t>Wolność kulturowa jako podstawowe prawo człowieka</a:t>
            </a:r>
            <a:r>
              <a:rPr lang="pl-PL" dirty="0"/>
              <a:t>, w którym podkreślono konieczność zbudowania globalnej, kulturowo zróżnicowanej społeczności. Jest to o tyle istotne, że żądanie uznania i równouprawnienia, wysuwane przez zróżnicowane etnicznie, religijnie i językowo grupy, stanowi jeden z istotniejszych problemów mających negatywny wpływ na międzynarodową stabilność oraz rozwój człowieka w XXI wieku.</a:t>
            </a:r>
          </a:p>
          <a:p>
            <a:pPr marL="0" indent="0">
              <a:buNone/>
            </a:pPr>
            <a:r>
              <a:rPr lang="pl-PL" dirty="0"/>
              <a:t>	</a:t>
            </a:r>
          </a:p>
        </p:txBody>
      </p:sp>
    </p:spTree>
    <p:extLst>
      <p:ext uri="{BB962C8B-B14F-4D97-AF65-F5344CB8AC3E}">
        <p14:creationId xmlns:p14="http://schemas.microsoft.com/office/powerpoint/2010/main" val="424284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E62BB6-1CAE-45E6-B83C-8F605B196C49}"/>
              </a:ext>
            </a:extLst>
          </p:cNvPr>
          <p:cNvSpPr>
            <a:spLocks noGrp="1"/>
          </p:cNvSpPr>
          <p:nvPr>
            <p:ph type="title"/>
          </p:nvPr>
        </p:nvSpPr>
        <p:spPr>
          <a:xfrm>
            <a:off x="513707" y="585216"/>
            <a:ext cx="10911155" cy="1499616"/>
          </a:xfrm>
        </p:spPr>
        <p:txBody>
          <a:bodyPr>
            <a:normAutofit fontScale="90000"/>
          </a:bodyPr>
          <a:lstStyle/>
          <a:p>
            <a:pPr algn="ctr"/>
            <a:r>
              <a:rPr lang="pl-PL" dirty="0"/>
              <a:t>Bezpieczeństwo kulturowe w procesie organizacji bezpieczeństwa i współpracy europejskiej</a:t>
            </a:r>
          </a:p>
        </p:txBody>
      </p:sp>
      <p:sp>
        <p:nvSpPr>
          <p:cNvPr id="3" name="Symbol zastępczy zawartości 2">
            <a:extLst>
              <a:ext uri="{FF2B5EF4-FFF2-40B4-BE49-F238E27FC236}">
                <a16:creationId xmlns:a16="http://schemas.microsoft.com/office/drawing/2014/main" id="{31D00105-E281-40A2-9A59-0D698CE11990}"/>
              </a:ext>
            </a:extLst>
          </p:cNvPr>
          <p:cNvSpPr>
            <a:spLocks noGrp="1"/>
          </p:cNvSpPr>
          <p:nvPr>
            <p:ph idx="1"/>
          </p:nvPr>
        </p:nvSpPr>
        <p:spPr>
          <a:xfrm>
            <a:off x="349321" y="1869897"/>
            <a:ext cx="11486507" cy="4592547"/>
          </a:xfrm>
        </p:spPr>
        <p:txBody>
          <a:bodyPr>
            <a:normAutofit lnSpcReduction="10000"/>
          </a:bodyPr>
          <a:lstStyle/>
          <a:p>
            <a:r>
              <a:rPr lang="pl-PL" dirty="0"/>
              <a:t>Kwestie kulturowe nie zostały pominięte w dyskusji prowadzonej przez Organizacje Bezpieczeństwa i Współpracy Europejskiej (OBWE).</a:t>
            </a:r>
          </a:p>
          <a:p>
            <a:r>
              <a:rPr lang="pl-PL" dirty="0"/>
              <a:t>OBWE powstało z KBWE w 1994 roku w Budapeszcie. Na kolejnym spotkaniu na szczycie, przedstawiciele 52 państw podjęli decyzję o przemianowaniu KBWE na OBWE. Przyjęty wówczas dokument określił funkcje OBWE jako środka zapobiegania, łagodzenia i rozwiązywania konfliktów i sporów między państwami członkowskimi. </a:t>
            </a:r>
          </a:p>
          <a:p>
            <a:r>
              <a:rPr lang="pl-PL" dirty="0"/>
              <a:t>Kolejnym potwierdzeniem politycznej zgody co do wkomponowania kultury w problematykę związaną z bezpieczeństwem i akceptacją dla wielowymiarowego i kooperacyjnego modelu bezpieczeństwa było przyjęcie w roku 1999 w Istambule Karty Bezpieczeństwa Europejskiego (KBE).</a:t>
            </a:r>
          </a:p>
          <a:p>
            <a:r>
              <a:rPr lang="pl-PL" dirty="0"/>
              <a:t>OBWE akceptuje zatem kooperacyjny oraz niepodzielny i wszechstronny wymiar bezpieczeństwa, w którym również jest miejsce dla niewojskowych wymiarów bezpieczeństwa, w tym dla szeroko rozumianej kultury. Znaczenie tej organizacji ma obecnie wymiar przede wszystkim moralny, dzięki przygotowywaniu diagnozy dotyczącej dynamiki bezpieczeństwa i wskazywaniu najlepszych praktyk do przeciwdziałania zagrożeniom.</a:t>
            </a:r>
          </a:p>
        </p:txBody>
      </p:sp>
    </p:spTree>
    <p:extLst>
      <p:ext uri="{BB962C8B-B14F-4D97-AF65-F5344CB8AC3E}">
        <p14:creationId xmlns:p14="http://schemas.microsoft.com/office/powerpoint/2010/main" val="357520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6E54B0-33E6-45F3-BD0D-1BACA3F91949}"/>
              </a:ext>
            </a:extLst>
          </p:cNvPr>
          <p:cNvSpPr>
            <a:spLocks noGrp="1"/>
          </p:cNvSpPr>
          <p:nvPr>
            <p:ph type="title"/>
          </p:nvPr>
        </p:nvSpPr>
        <p:spPr>
          <a:xfrm>
            <a:off x="1024128" y="585216"/>
            <a:ext cx="10493202" cy="1499616"/>
          </a:xfrm>
        </p:spPr>
        <p:txBody>
          <a:bodyPr/>
          <a:lstStyle/>
          <a:p>
            <a:r>
              <a:rPr lang="pl-PL" dirty="0"/>
              <a:t>Bezpieczeństwo kulturowe w radzie </a:t>
            </a:r>
            <a:r>
              <a:rPr lang="pl-PL" dirty="0" err="1"/>
              <a:t>europy</a:t>
            </a:r>
            <a:endParaRPr lang="pl-PL" dirty="0"/>
          </a:p>
        </p:txBody>
      </p:sp>
      <p:sp>
        <p:nvSpPr>
          <p:cNvPr id="3" name="Symbol zastępczy zawartości 2">
            <a:extLst>
              <a:ext uri="{FF2B5EF4-FFF2-40B4-BE49-F238E27FC236}">
                <a16:creationId xmlns:a16="http://schemas.microsoft.com/office/drawing/2014/main" id="{52BD1692-2CB3-41C7-8DE7-FBB9C72B175B}"/>
              </a:ext>
            </a:extLst>
          </p:cNvPr>
          <p:cNvSpPr>
            <a:spLocks noGrp="1"/>
          </p:cNvSpPr>
          <p:nvPr>
            <p:ph idx="1"/>
          </p:nvPr>
        </p:nvSpPr>
        <p:spPr>
          <a:xfrm>
            <a:off x="482885" y="2286000"/>
            <a:ext cx="11198831" cy="4494944"/>
          </a:xfrm>
        </p:spPr>
        <p:txBody>
          <a:bodyPr>
            <a:normAutofit lnSpcReduction="10000"/>
          </a:bodyPr>
          <a:lstStyle/>
          <a:p>
            <a:r>
              <a:rPr lang="pl-PL" dirty="0"/>
              <a:t>Do jednych z głównych celów tej organizacji zalicza się uświadamianie i ugruntowanie europejskiej tożsamości kulturowej, co znalazło swoje potwierdzenie w Statucie Rady Europy. </a:t>
            </a:r>
          </a:p>
          <a:p>
            <a:r>
              <a:rPr lang="pl-PL" dirty="0"/>
              <a:t>Może to oznaczać, że organizacja akceptuje to, ze gwarancja bezpieczeństwa i stabilności w Europie jest powiązana z promocją i ochroną praw człowieka, demokracji oraz z współpraca państw członkowskich w dziedzinie kultury. Akceptacja ta ma swoje odzwierciedlenie w przyjętych dokumentach, takich jak Europejska Konwencja Kulturalna z roku 1954, w której podkreśla się konieczność ochrony i gwarancję dostępu do dóbr stanowiących integralną część wspólnego dziedzictwa kulturalnego Europy.</a:t>
            </a:r>
          </a:p>
          <a:p>
            <a:r>
              <a:rPr lang="pl-PL" dirty="0"/>
              <a:t>Akcentuje się tym samym potrzebę ochrony europejskiego dziedzictwa kulturowego i różnorodności kulturowej, a także tożsamości kulturowej na poziomie narodowym i regionalnym, lokalnym i jednostkowym, zagrożonych zwłaszcza komercjalizacją i ekspansją kultury masowej.</a:t>
            </a:r>
          </a:p>
          <a:p>
            <a:r>
              <a:rPr lang="pl-PL" dirty="0"/>
              <a:t>Na poziomie RE istnieje pełna polityczna zgodność w kwestii ochrony praw mniejszości również jako podmiotów kulturowych.</a:t>
            </a:r>
          </a:p>
        </p:txBody>
      </p:sp>
    </p:spTree>
    <p:extLst>
      <p:ext uri="{BB962C8B-B14F-4D97-AF65-F5344CB8AC3E}">
        <p14:creationId xmlns:p14="http://schemas.microsoft.com/office/powerpoint/2010/main" val="351913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262</TotalTime>
  <Words>2136</Words>
  <Application>Microsoft Office PowerPoint</Application>
  <PresentationFormat>Panoramiczny</PresentationFormat>
  <Paragraphs>57</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Tw Cen MT</vt:lpstr>
      <vt:lpstr>Tw Cen MT Condensed</vt:lpstr>
      <vt:lpstr>Wingdings</vt:lpstr>
      <vt:lpstr>Wingdings 3</vt:lpstr>
      <vt:lpstr>Integralny</vt:lpstr>
      <vt:lpstr>Wymiar polityczny bezpieczeństwa kulturowego</vt:lpstr>
      <vt:lpstr>Wprowadzenie</vt:lpstr>
      <vt:lpstr>Wielowymiarowe bezpieczeństwo kooperacyjne</vt:lpstr>
      <vt:lpstr>Bezpieczeństwo kulturowe w debacie w organizacji narodów zjednoczonych</vt:lpstr>
      <vt:lpstr>Inne działania</vt:lpstr>
      <vt:lpstr>Inne  działaNIa</vt:lpstr>
      <vt:lpstr>Inne działania</vt:lpstr>
      <vt:lpstr>Bezpieczeństwo kulturowe w procesie organizacji bezpieczeństwa i współpracy europejskiej</vt:lpstr>
      <vt:lpstr>Bezpieczeństwo kulturowe w radzie europy</vt:lpstr>
      <vt:lpstr>Bezpieczeństwo kulturowe w unii europejskiej</vt:lpstr>
      <vt:lpstr>Prezentacja programu PowerPoint</vt:lpstr>
      <vt:lpstr>Bezpieczeństwo kulturowe polski</vt:lpstr>
      <vt:lpstr>Prezentacja programu PowerPoint</vt:lpstr>
      <vt:lpstr>podsumowanie</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Wymiar polityczny bezpieczeństwa kulturowego</dc:title>
  <dc:creator>Beata Anna Orłowska</dc:creator>
  <cp:lastModifiedBy>Beata Anna Orłowska</cp:lastModifiedBy>
  <cp:revision>25</cp:revision>
  <dcterms:created xsi:type="dcterms:W3CDTF">2020-04-29T13:47:11Z</dcterms:created>
  <dcterms:modified xsi:type="dcterms:W3CDTF">2020-05-07T16:16:13Z</dcterms:modified>
</cp:coreProperties>
</file>